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diagrams/colors1.xml" ContentType="application/vnd.openxmlformats-officedocument.drawingml.diagramColor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4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64" autoAdjust="0"/>
    <p:restoredTop sz="87722" autoAdjust="0"/>
  </p:normalViewPr>
  <p:slideViewPr>
    <p:cSldViewPr>
      <p:cViewPr varScale="1">
        <p:scale>
          <a:sx n="89" d="100"/>
          <a:sy n="89" d="100"/>
        </p:scale>
        <p:origin x="-9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notesMaster" Target="notesMasters/notesMaster1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theme" Target="theme/theme1.xml"/><Relationship Id="rId40" Type="http://schemas.openxmlformats.org/officeDocument/2006/relationships/tableStyles" Target="tableStyles.xml"/><Relationship Id="rId7" Type="http://schemas.openxmlformats.org/officeDocument/2006/relationships/slide" Target="slides/slide6.xml"/><Relationship Id="rId36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viewProps" Target="viewProp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444E5F-D37D-4CDC-A72B-6F78805A7D6B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FF19DF-F3A7-4CD0-9B4C-C3FA94818CA8}">
      <dgm:prSet/>
      <dgm:spPr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50800" dist="38100" dir="16200000" rotWithShape="0">
            <a:prstClr val="black">
              <a:alpha val="40000"/>
            </a:prstClr>
          </a:outerShdw>
          <a:reflection blurRad="6350" stA="50000" endA="300" endPos="90000" dir="5400000" sy="-100000" algn="bl" rotWithShape="0"/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gm:spPr>
      <dgm:t>
        <a:bodyPr/>
        <a:lstStyle/>
        <a:p>
          <a:pPr rtl="0"/>
          <a:r>
            <a:rPr lang="en-US" dirty="0" smtClean="0"/>
            <a:t>shell &lt;command line executable&gt; + &lt;arguments&gt; , </a:t>
          </a:r>
          <a:r>
            <a:rPr lang="en-US" dirty="0" err="1" smtClean="0"/>
            <a:t>vbHide</a:t>
          </a:r>
          <a:endParaRPr lang="en-US" dirty="0"/>
        </a:p>
      </dgm:t>
    </dgm:pt>
    <dgm:pt modelId="{7902ED1B-8710-4D3F-94D1-012194040194}" type="parTrans" cxnId="{EB9D3EDB-23A9-4471-ABAA-6D15105C8D70}">
      <dgm:prSet/>
      <dgm:spPr/>
      <dgm:t>
        <a:bodyPr/>
        <a:lstStyle/>
        <a:p>
          <a:endParaRPr lang="en-US"/>
        </a:p>
      </dgm:t>
    </dgm:pt>
    <dgm:pt modelId="{2E34317B-78A1-4339-950D-FAED634E152F}" type="sibTrans" cxnId="{EB9D3EDB-23A9-4471-ABAA-6D15105C8D70}">
      <dgm:prSet/>
      <dgm:spPr/>
      <dgm:t>
        <a:bodyPr/>
        <a:lstStyle/>
        <a:p>
          <a:endParaRPr lang="en-US"/>
        </a:p>
      </dgm:t>
    </dgm:pt>
    <dgm:pt modelId="{A343F787-0F31-46A0-B64B-08EBC9214523}" type="pres">
      <dgm:prSet presAssocID="{EA444E5F-D37D-4CDC-A72B-6F78805A7D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E5E63D-BB86-4324-B406-B202366EF853}" type="pres">
      <dgm:prSet presAssocID="{07FF19DF-F3A7-4CD0-9B4C-C3FA94818CA8}" presName="parentText" presStyleLbl="node1" presStyleIdx="0" presStyleCnt="1" custLinFactNeighborX="1163" custLinFactNeighborY="-26248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6F932BF9-82AB-4C61-98C5-58D2227EC951}" type="presOf" srcId="{07FF19DF-F3A7-4CD0-9B4C-C3FA94818CA8}" destId="{C0E5E63D-BB86-4324-B406-B202366EF853}" srcOrd="0" destOrd="0" presId="urn:microsoft.com/office/officeart/2005/8/layout/vList2"/>
    <dgm:cxn modelId="{EB9D3EDB-23A9-4471-ABAA-6D15105C8D70}" srcId="{EA444E5F-D37D-4CDC-A72B-6F78805A7D6B}" destId="{07FF19DF-F3A7-4CD0-9B4C-C3FA94818CA8}" srcOrd="0" destOrd="0" parTransId="{7902ED1B-8710-4D3F-94D1-012194040194}" sibTransId="{2E34317B-78A1-4339-950D-FAED634E152F}"/>
    <dgm:cxn modelId="{C2BF7C49-E69C-4874-8ABF-BE056473AF6C}" type="presOf" srcId="{EA444E5F-D37D-4CDC-A72B-6F78805A7D6B}" destId="{A343F787-0F31-46A0-B64B-08EBC9214523}" srcOrd="0" destOrd="0" presId="urn:microsoft.com/office/officeart/2005/8/layout/vList2"/>
    <dgm:cxn modelId="{091A3143-606F-4D7A-9A87-9C5D1F8C70E7}" type="presParOf" srcId="{A343F787-0F31-46A0-B64B-08EBC9214523}" destId="{C0E5E63D-BB86-4324-B406-B202366EF853}" srcOrd="0" destOrd="0" presId="urn:microsoft.com/office/officeart/2005/8/layout/vList2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C5C6FA-9037-4EA6-81D2-D4F917D4A2D9}" type="datetimeFigureOut">
              <a:rPr lang="en-US"/>
              <a:pPr>
                <a:defRPr/>
              </a:pPr>
              <a:t>9/13/08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885C9DC-342B-4997-B654-AF3A67069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52CF36-0D95-4B58-B57D-7FBD462EB2E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31ED00-15F7-479C-A978-A931F9ED2D55}" type="slidenum">
              <a:rPr lang="en-US"/>
              <a:pPr/>
              <a:t>26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21DCC8-DE23-44EB-BCDC-6DC1D8489838}" type="slidenum">
              <a:rPr lang="en-US"/>
              <a:pPr/>
              <a:t>27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984FA0-551C-4741-9D29-930FEDE9DF58}" type="slidenum">
              <a:rPr lang="en-US"/>
              <a:pPr/>
              <a:t>28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029400-CDF7-444C-86D3-8DE1E2C8DF25}" type="slidenum">
              <a:rPr lang="en-US"/>
              <a:pPr/>
              <a:t>29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0F1BC7-93E3-49FF-B359-66D66532A693}" type="slidenum">
              <a:rPr lang="en-US"/>
              <a:pPr/>
              <a:t>30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0E9293-A811-494A-9D32-EDDCB547DA60}" type="slidenum">
              <a:rPr lang="en-US"/>
              <a:pPr/>
              <a:t>31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3C224F-B0F8-45F8-AD0E-6168142721E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8E7FCB-9CBA-472F-95DE-030983C6BB0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0563A9-8185-4AF9-A74B-1BD965F47246}" type="slidenum">
              <a:rPr lang="en-US"/>
              <a:pPr/>
              <a:t>18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33B656-9ACF-49F1-8BEF-C1CCCC18E1A6}" type="slidenum">
              <a:rPr lang="en-US"/>
              <a:pPr/>
              <a:t>19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68B066-6293-4BB6-B86D-D2233FED9265}" type="slidenum">
              <a:rPr lang="en-US"/>
              <a:pPr/>
              <a:t>20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DD0C9E-4CD6-496D-B26E-D03764E3E1D9}" type="slidenum">
              <a:rPr lang="en-US"/>
              <a:pPr/>
              <a:t>23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DD947C-D335-4CD7-A0C1-A051FB5A9CA7}" type="slidenum">
              <a:rPr lang="en-US"/>
              <a:pPr/>
              <a:t>24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CFCDD3-BF7F-4458-A922-7B6842811038}" type="slidenum">
              <a:rPr lang="en-US"/>
              <a:pPr/>
              <a:t>25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E25B1-5A91-480E-8E20-BE27F64DDBC4}" type="datetimeFigureOut">
              <a:rPr lang="en-US"/>
              <a:pPr>
                <a:defRPr/>
              </a:pPr>
              <a:t>9/13/08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05345-973D-432F-B1F3-3D6F7E2B2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CC0CF-AE09-4AA1-ACE5-18F27DDC8652}" type="datetimeFigureOut">
              <a:rPr lang="en-US"/>
              <a:pPr>
                <a:defRPr/>
              </a:pPr>
              <a:t>9/13/08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0AD4B-A323-46AE-9E1F-BE6F20DCE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1568E-AC4F-47A4-89FF-669E073D5E20}" type="datetimeFigureOut">
              <a:rPr lang="en-US"/>
              <a:pPr>
                <a:defRPr/>
              </a:pPr>
              <a:t>9/13/08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A8624-28DD-475D-961E-D24AC5B18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BEC82-20CC-4935-BBBB-F4A7B56D5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06558-4DAD-4F5C-8C69-7ABA53ACB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CA1A7-4AF8-4D5F-BB3B-8C8CBA993146}" type="datetimeFigureOut">
              <a:rPr lang="en-US"/>
              <a:pPr>
                <a:defRPr/>
              </a:pPr>
              <a:t>9/13/08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60836-9F73-48D5-81B7-1843CD77F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5AF47-ABDF-42C4-AD4E-E635162139E7}" type="datetimeFigureOut">
              <a:rPr lang="en-US"/>
              <a:pPr>
                <a:defRPr/>
              </a:pPr>
              <a:t>9/13/08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EE18A-FE7C-4E9C-BBD7-9B950A83C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87142-FB9F-4411-9BA0-7EEB8E178F5F}" type="datetimeFigureOut">
              <a:rPr lang="en-US"/>
              <a:pPr>
                <a:defRPr/>
              </a:pPr>
              <a:t>9/13/08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347AB-5F21-4420-A318-63E35AE2E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DDE08-5D70-4F0F-ADB1-CD4B2A657447}" type="datetimeFigureOut">
              <a:rPr lang="en-US"/>
              <a:pPr>
                <a:defRPr/>
              </a:pPr>
              <a:t>9/13/08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40734-F8EC-47FA-89C9-671A9311F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603F6-F851-4D15-86F3-411F175BA867}" type="datetimeFigureOut">
              <a:rPr lang="en-US"/>
              <a:pPr>
                <a:defRPr/>
              </a:pPr>
              <a:t>9/13/08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B41FA-C273-4E8A-B9B3-20505316F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6B4DD-8E62-4D9C-9338-FDE25656973F}" type="datetimeFigureOut">
              <a:rPr lang="en-US"/>
              <a:pPr>
                <a:defRPr/>
              </a:pPr>
              <a:t>9/13/08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90484-291E-475C-A8FC-7B2226E80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DA7BE-930B-489B-90AC-0639C3BC199C}" type="datetimeFigureOut">
              <a:rPr lang="en-US"/>
              <a:pPr>
                <a:defRPr/>
              </a:pPr>
              <a:t>9/13/08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0E8CF-8A1E-4E4F-93D4-2D2C8DB43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B8751-2FEA-4F20-AD4F-51E5DB462594}" type="datetimeFigureOut">
              <a:rPr lang="en-US"/>
              <a:pPr>
                <a:defRPr/>
              </a:pPr>
              <a:t>9/13/08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52FB3-3A39-47C2-A51C-5887F7A36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BD82B0-AE10-4FF6-83BD-112ACEF980FE}" type="datetimeFigureOut">
              <a:rPr lang="en-US"/>
              <a:pPr>
                <a:defRPr/>
              </a:pPr>
              <a:t>9/13/08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949C2D-02BE-46D9-AF39-5B2680E86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11.png"/><Relationship Id="rId1" Type="http://schemas.openxmlformats.org/officeDocument/2006/relationships/video" Target="NUL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5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20.jpeg"/><Relationship Id="rId1" Type="http://schemas.openxmlformats.org/officeDocument/2006/relationships/video" Target="NUL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5" Type="http://schemas.openxmlformats.org/officeDocument/2006/relationships/diagramColors" Target="../diagrams/colors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24.png"/><Relationship Id="rId1" Type="http://schemas.openxmlformats.org/officeDocument/2006/relationships/video" Target="NULL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1" Type="http://schemas.openxmlformats.org/officeDocument/2006/relationships/video" Target="NULL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4572000" cy="2743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onsole" pitchFamily="49" charset="0"/>
              </a:rPr>
              <a:t>c2j</a:t>
            </a:r>
            <a:endParaRPr lang="en-US" sz="9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ucida Console" pitchFamily="49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95400" y="1981200"/>
            <a:ext cx="5486400" cy="4191000"/>
          </a:xfrm>
        </p:spPr>
        <p:txBody>
          <a:bodyPr/>
          <a:lstStyle/>
          <a:p>
            <a:pPr eaLnBrk="1" hangingPunct="1"/>
            <a:r>
              <a:rPr lang="en-US" smtClean="0">
                <a:latin typeface="Lucida Console" pitchFamily="49" charset="0"/>
              </a:rPr>
              <a:t>...</a:t>
            </a:r>
          </a:p>
          <a:p>
            <a:pPr eaLnBrk="1" hangingPunct="1"/>
            <a:r>
              <a:rPr lang="en-US" smtClean="0">
                <a:latin typeface="Lucida Console" pitchFamily="49" charset="0"/>
              </a:rPr>
              <a:t>#ifdef __TURBOC__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Lucida Console" pitchFamily="49" charset="0"/>
              </a:rPr>
              <a:t> 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Lucida Console" pitchFamily="49" charset="0"/>
              </a:rPr>
              <a:t> </a:t>
            </a:r>
          </a:p>
          <a:p>
            <a:pPr eaLnBrk="1" hangingPunct="1"/>
            <a:r>
              <a:rPr lang="en-US" smtClean="0">
                <a:latin typeface="Lucida Console" pitchFamily="49" charset="0"/>
              </a:rPr>
              <a:t>#endif</a:t>
            </a:r>
          </a:p>
          <a:p>
            <a:pPr eaLnBrk="1" hangingPunct="1"/>
            <a:r>
              <a:rPr lang="en-US" smtClean="0">
                <a:latin typeface="Lucida Console" pitchFamily="49" charset="0"/>
              </a:rPr>
              <a:t>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0"/>
            <a:ext cx="8686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astellar" pitchFamily="18" charset="0"/>
              </a:rPr>
              <a:t>M/c Independent Source Code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3124200"/>
            <a:ext cx="5486400" cy="2043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Lucida Console" pitchFamily="49" charset="0"/>
              </a:rPr>
              <a:t>strcmpi(st1,st2);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Lucida Console" pitchFamily="49" charset="0"/>
              </a:rPr>
              <a:t>strncmpi(st1,st2,n);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err="1">
                <a:solidFill>
                  <a:prstClr val="black"/>
                </a:solidFill>
                <a:latin typeface="Lucida Console" pitchFamily="49" charset="0"/>
              </a:rPr>
              <a:t>stricmp</a:t>
            </a:r>
            <a:r>
              <a:rPr lang="en-US" sz="3200" dirty="0">
                <a:solidFill>
                  <a:prstClr val="black"/>
                </a:solidFill>
                <a:latin typeface="Lucida Console" pitchFamily="49" charset="0"/>
              </a:rPr>
              <a:t>(st1,st2);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8800" y="0"/>
            <a:ext cx="35052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tellar" pitchFamily="18" charset="0"/>
              </a:rPr>
              <a:t>On The Run</a:t>
            </a:r>
          </a:p>
        </p:txBody>
      </p:sp>
      <p:pic>
        <p:nvPicPr>
          <p:cNvPr id="5" name="Amritam.wm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19200"/>
            <a:ext cx="7239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1600200" y="0"/>
            <a:ext cx="754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tellar" pitchFamily="18" charset="0"/>
              </a:rPr>
              <a:t>GENERAL PROCESS DIAGRAM</a:t>
            </a:r>
          </a:p>
        </p:txBody>
      </p:sp>
      <p:pic>
        <p:nvPicPr>
          <p:cNvPr id="7" name="Picture 6" descr="nrmlmo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14400"/>
            <a:ext cx="7680269" cy="5395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  <a:softEdge rad="31750"/>
          </a:effectLst>
          <a:scene3d>
            <a:camera prst="perspectiveContrastingRightFacing" fov="2100000">
              <a:rot lat="600000" lon="19800000" rev="300000"/>
            </a:camera>
            <a:lightRig rig="contrasting" dir="t"/>
          </a:scene3d>
          <a:sp3d z="12700" prstMaterial="matte">
            <a:bevelT w="101600" prst="riblet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8200" y="0"/>
            <a:ext cx="4495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Compiler Mode</a:t>
            </a:r>
          </a:p>
        </p:txBody>
      </p:sp>
      <p:pic>
        <p:nvPicPr>
          <p:cNvPr id="5" name="Picture 4" descr="cmpilerm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43000"/>
            <a:ext cx="8031699" cy="5257800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  <a:softEdge rad="31750"/>
          </a:effectLst>
          <a:scene3d>
            <a:camera prst="perspectiveContrastingRightFacing">
              <a:rot lat="300000" lon="19800000" rev="300000"/>
            </a:camera>
            <a:lightRig rig="soft" dir="t"/>
          </a:scene3d>
          <a:sp3d z="12700" extrusionH="76200" contourW="76200" prstMaterial="matte">
            <a:bevelT/>
            <a:bevelB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3800" y="0"/>
            <a:ext cx="54102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Translator Mode</a:t>
            </a:r>
          </a:p>
        </p:txBody>
      </p:sp>
      <p:pic>
        <p:nvPicPr>
          <p:cNvPr id="4" name="Picture 3" descr="trnsltrM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7652084" cy="5029200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  <a:softEdge rad="31750"/>
          </a:effectLst>
          <a:scene3d>
            <a:camera prst="perspectiveContrastingRightFacing">
              <a:rot lat="600000" lon="19800000" rev="300000"/>
            </a:camera>
            <a:lightRig rig="threePt" dir="t"/>
          </a:scene3d>
          <a:sp3d z="12700" extrusionH="76200" contourW="76200" prstMaterial="matte">
            <a:bevelT/>
            <a:bevelB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eb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00"/>
            <a:ext cx="5694559" cy="583385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 extrusionH="76200" contourW="76200" prstMaterial="matte">
            <a:bevelT/>
            <a:bevelB/>
          </a:sp3d>
        </p:spPr>
      </p:pic>
      <p:pic>
        <p:nvPicPr>
          <p:cNvPr id="5" name="Picture 4" descr="web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66800"/>
            <a:ext cx="5766907" cy="532923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 extrusionH="76200" contourW="76200" prstMaterial="matte">
            <a:bevelT/>
            <a:bevelB/>
          </a:sp3d>
        </p:spPr>
      </p:pic>
      <p:sp>
        <p:nvSpPr>
          <p:cNvPr id="3" name="TextBox 2"/>
          <p:cNvSpPr txBox="1"/>
          <p:nvPr/>
        </p:nvSpPr>
        <p:spPr>
          <a:xfrm>
            <a:off x="1752600" y="0"/>
            <a:ext cx="7391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The universal front end</a:t>
            </a:r>
          </a:p>
        </p:txBody>
      </p:sp>
      <p:pic>
        <p:nvPicPr>
          <p:cNvPr id="4" name="Picture 3" descr="we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371600"/>
            <a:ext cx="5791200" cy="49530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flat" dir="t"/>
          </a:scene3d>
          <a:sp3d extrusionH="76200" contourW="76200" prstMaterial="matte">
            <a:bevelT/>
            <a:bevelB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0" y="0"/>
            <a:ext cx="3810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Castellar" pitchFamily="18" charset="0"/>
              </a:rPr>
              <a:t>The Updater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Castellar" pitchFamily="18" charset="0"/>
            </a:endParaRPr>
          </a:p>
        </p:txBody>
      </p:sp>
      <p:pic>
        <p:nvPicPr>
          <p:cNvPr id="4" name="Picture 3" descr="updt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291" y="5029200"/>
            <a:ext cx="3453638" cy="1668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1000000"/>
            </a:camera>
            <a:lightRig rig="threePt" dir="t"/>
          </a:scene3d>
          <a:sp3d extrusionH="6350"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 descr="updt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68" y="1599376"/>
            <a:ext cx="3462656" cy="1677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1000000"/>
            </a:camera>
            <a:lightRig rig="threePt" dir="t"/>
          </a:scene3d>
          <a:sp3d extrusionH="6350"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 descr="updt2.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43" y="4266376"/>
            <a:ext cx="3471674" cy="1677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1000000"/>
            </a:camera>
            <a:lightRig rig="threePt" dir="t"/>
          </a:scene3d>
          <a:sp3d extrusionH="6350"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 descr="updt2.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1291" y="2895600"/>
            <a:ext cx="3453638" cy="1668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1000000"/>
            </a:camera>
            <a:lightRig rig="threePt" dir="t"/>
          </a:scene3d>
          <a:sp3d extrusionH="6350"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12" name="Straight Arrow Connector 11"/>
          <p:cNvCxnSpPr>
            <a:stCxn id="7" idx="2"/>
            <a:endCxn id="4" idx="0"/>
          </p:cNvCxnSpPr>
          <p:nvPr/>
        </p:nvCxnSpPr>
        <p:spPr>
          <a:xfrm rot="5400000">
            <a:off x="6055519" y="4796632"/>
            <a:ext cx="4667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3"/>
            <a:endCxn id="7" idx="0"/>
          </p:cNvCxnSpPr>
          <p:nvPr/>
        </p:nvCxnSpPr>
        <p:spPr>
          <a:xfrm>
            <a:off x="4289425" y="2438400"/>
            <a:ext cx="1998663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2"/>
            <a:endCxn id="6" idx="0"/>
          </p:cNvCxnSpPr>
          <p:nvPr/>
        </p:nvCxnSpPr>
        <p:spPr>
          <a:xfrm rot="5400000">
            <a:off x="1722437" y="3430588"/>
            <a:ext cx="989013" cy="681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38800" y="0"/>
            <a:ext cx="35052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tellar" pitchFamily="18" charset="0"/>
              </a:rPr>
              <a:t>On The Run</a:t>
            </a:r>
          </a:p>
        </p:txBody>
      </p:sp>
      <p:pic>
        <p:nvPicPr>
          <p:cNvPr id="6" name="Bivas.wm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" y="1302841"/>
            <a:ext cx="7239000" cy="539531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vb2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447800"/>
            <a:ext cx="5105400" cy="4165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96611" name="Line 3"/>
          <p:cNvSpPr>
            <a:spLocks noChangeShapeType="1"/>
          </p:cNvSpPr>
          <p:nvPr/>
        </p:nvSpPr>
        <p:spPr bwMode="auto">
          <a:xfrm flipH="1">
            <a:off x="3962400" y="2743199"/>
            <a:ext cx="1828800" cy="45719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6612" name="Line 4"/>
          <p:cNvSpPr>
            <a:spLocks noChangeShapeType="1"/>
          </p:cNvSpPr>
          <p:nvPr/>
        </p:nvSpPr>
        <p:spPr bwMode="auto">
          <a:xfrm flipH="1">
            <a:off x="4953000" y="3962399"/>
            <a:ext cx="838200" cy="45719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6613" name="Line 5"/>
          <p:cNvSpPr>
            <a:spLocks noChangeShapeType="1"/>
          </p:cNvSpPr>
          <p:nvPr/>
        </p:nvSpPr>
        <p:spPr bwMode="auto">
          <a:xfrm flipH="1" flipV="1">
            <a:off x="2971800" y="4724400"/>
            <a:ext cx="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6615" name="Rectangle 7"/>
          <p:cNvSpPr>
            <a:spLocks noChangeArrowheads="1"/>
          </p:cNvSpPr>
          <p:nvPr/>
        </p:nvSpPr>
        <p:spPr bwMode="auto">
          <a:xfrm>
            <a:off x="5867400" y="2362200"/>
            <a:ext cx="30321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dirty="0"/>
              <a:t>Contains the file size, no. of lines and the file name that is being compiled. </a:t>
            </a:r>
          </a:p>
        </p:txBody>
      </p:sp>
      <p:sp>
        <p:nvSpPr>
          <p:cNvPr id="196616" name="Rectangle 8"/>
          <p:cNvSpPr>
            <a:spLocks noChangeArrowheads="1"/>
          </p:cNvSpPr>
          <p:nvPr/>
        </p:nvSpPr>
        <p:spPr bwMode="auto">
          <a:xfrm>
            <a:off x="5867400" y="3505200"/>
            <a:ext cx="2971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dirty="0"/>
              <a:t>This button remains disabled if there is no error in the source file </a:t>
            </a:r>
          </a:p>
        </p:txBody>
      </p:sp>
      <p:sp>
        <p:nvSpPr>
          <p:cNvPr id="196617" name="Rectangle 9"/>
          <p:cNvSpPr>
            <a:spLocks noChangeArrowheads="1"/>
          </p:cNvSpPr>
          <p:nvPr/>
        </p:nvSpPr>
        <p:spPr bwMode="auto">
          <a:xfrm>
            <a:off x="0" y="3297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618" name="Rectangle 10"/>
          <p:cNvSpPr>
            <a:spLocks noChangeArrowheads="1"/>
          </p:cNvSpPr>
          <p:nvPr/>
        </p:nvSpPr>
        <p:spPr bwMode="auto">
          <a:xfrm>
            <a:off x="5867400" y="464820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en-US">
                <a:latin typeface="CMR10" charset="0"/>
                <a:ea typeface="Times New Roman" pitchFamily="18" charset="0"/>
                <a:cs typeface="Courier New" pitchFamily="49" charset="0"/>
              </a:rPr>
              <a:t>The progress bar depicting the cross compilation process.</a:t>
            </a:r>
            <a:endParaRPr lang="en-US"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0"/>
            <a:ext cx="7162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The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Windows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front end</a:t>
            </a:r>
          </a:p>
        </p:txBody>
      </p:sp>
      <p:cxnSp>
        <p:nvCxnSpPr>
          <p:cNvPr id="14" name="Straight Connector 13"/>
          <p:cNvCxnSpPr>
            <a:stCxn id="196613" idx="0"/>
            <a:endCxn id="196618" idx="1"/>
          </p:cNvCxnSpPr>
          <p:nvPr/>
        </p:nvCxnSpPr>
        <p:spPr>
          <a:xfrm rot="16200000" flipH="1">
            <a:off x="4411662" y="3513137"/>
            <a:ext cx="15875" cy="289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vb3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219200"/>
            <a:ext cx="5105400" cy="42084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98659" name="Line 3"/>
          <p:cNvSpPr>
            <a:spLocks noChangeShapeType="1"/>
          </p:cNvSpPr>
          <p:nvPr/>
        </p:nvSpPr>
        <p:spPr bwMode="auto">
          <a:xfrm flipH="1">
            <a:off x="5029200" y="3733799"/>
            <a:ext cx="990600" cy="45719"/>
          </a:xfrm>
          <a:prstGeom prst="line">
            <a:avLst/>
          </a:prstGeom>
          <a:noFill/>
          <a:ln w="9525">
            <a:solidFill>
              <a:srgbClr val="8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8660" name="Line 4"/>
          <p:cNvSpPr>
            <a:spLocks noChangeShapeType="1"/>
          </p:cNvSpPr>
          <p:nvPr/>
        </p:nvSpPr>
        <p:spPr bwMode="auto">
          <a:xfrm flipH="1" flipV="1">
            <a:off x="5029200" y="4953000"/>
            <a:ext cx="952500" cy="228600"/>
          </a:xfrm>
          <a:prstGeom prst="line">
            <a:avLst/>
          </a:prstGeom>
          <a:noFill/>
          <a:ln w="9525">
            <a:solidFill>
              <a:srgbClr val="8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8661" name="Rectangle 5"/>
          <p:cNvSpPr>
            <a:spLocks noChangeArrowheads="1"/>
          </p:cNvSpPr>
          <p:nvPr/>
        </p:nvSpPr>
        <p:spPr bwMode="auto">
          <a:xfrm>
            <a:off x="0" y="3011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662" name="Rectangle 6"/>
          <p:cNvSpPr>
            <a:spLocks noChangeArrowheads="1"/>
          </p:cNvSpPr>
          <p:nvPr/>
        </p:nvSpPr>
        <p:spPr bwMode="auto">
          <a:xfrm>
            <a:off x="6019800" y="3429000"/>
            <a:ext cx="2724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en-US">
                <a:latin typeface="CMR10" charset="0"/>
                <a:ea typeface="Times New Roman" pitchFamily="18" charset="0"/>
                <a:cs typeface="Courier New" pitchFamily="49" charset="0"/>
              </a:rPr>
              <a:t>The log file button is enabled due to error in source file</a:t>
            </a:r>
            <a:endParaRPr lang="en-US"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198663" name="Rectangle 7"/>
          <p:cNvSpPr>
            <a:spLocks noChangeArrowheads="1"/>
          </p:cNvSpPr>
          <p:nvPr/>
        </p:nvSpPr>
        <p:spPr bwMode="auto">
          <a:xfrm>
            <a:off x="6019800" y="4648200"/>
            <a:ext cx="2819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/>
              <a:t>The different errors are being displayed that have been found in the source file, Bivas5.C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7400" y="0"/>
            <a:ext cx="3276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Windows…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534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stellar" pitchFamily="18" charset="0"/>
              </a:rPr>
              <a:t>What is a cross compiler?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8229600" cy="2590800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Bell MT" pitchFamily="18" charset="0"/>
              </a:rPr>
              <a:t>	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Bell MT" pitchFamily="18" charset="0"/>
              </a:rPr>
              <a:t>A cross compiler is a compiler capable of creating executable code for a platform other than the one on which the cross compiler is run.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 descr="vb1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609600"/>
            <a:ext cx="9144000" cy="5486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5638800" y="1371600"/>
            <a:ext cx="281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equivalent Java code, staring with class A</a:t>
            </a:r>
          </a:p>
        </p:txBody>
      </p:sp>
      <p:sp>
        <p:nvSpPr>
          <p:cNvPr id="200709" name="Line 5"/>
          <p:cNvSpPr>
            <a:spLocks noChangeShapeType="1"/>
          </p:cNvSpPr>
          <p:nvPr/>
        </p:nvSpPr>
        <p:spPr bwMode="auto">
          <a:xfrm flipH="1">
            <a:off x="5105400" y="16002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0710" name="Rectangle 6"/>
          <p:cNvSpPr>
            <a:spLocks noChangeArrowheads="1"/>
          </p:cNvSpPr>
          <p:nvPr/>
        </p:nvSpPr>
        <p:spPr bwMode="auto">
          <a:xfrm>
            <a:off x="1676400" y="4267200"/>
            <a:ext cx="60708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Optimized code, the target code has no blank spaces </a:t>
            </a:r>
          </a:p>
        </p:txBody>
      </p:sp>
      <p:sp>
        <p:nvSpPr>
          <p:cNvPr id="200711" name="Line 7"/>
          <p:cNvSpPr>
            <a:spLocks noChangeShapeType="1"/>
          </p:cNvSpPr>
          <p:nvPr/>
        </p:nvSpPr>
        <p:spPr bwMode="auto">
          <a:xfrm flipH="1" flipV="1">
            <a:off x="1524000" y="2438400"/>
            <a:ext cx="10668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0712" name="Line 8"/>
          <p:cNvSpPr>
            <a:spLocks noChangeShapeType="1"/>
          </p:cNvSpPr>
          <p:nvPr/>
        </p:nvSpPr>
        <p:spPr bwMode="auto">
          <a:xfrm flipV="1">
            <a:off x="5334000" y="2743200"/>
            <a:ext cx="609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67400" y="0"/>
            <a:ext cx="3276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Windows…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8" grpId="0"/>
      <p:bldP spid="200708" grpId="1"/>
      <p:bldP spid="200709" grpId="0" animBg="1"/>
      <p:bldP spid="200709" grpId="1" animBg="1"/>
      <p:bldP spid="200710" grpId="0"/>
      <p:bldP spid="200711" grpId="0" animBg="1"/>
      <p:bldP spid="2007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/>
        </p:nvGraphicFramePr>
        <p:xfrm>
          <a:off x="685800" y="2895600"/>
          <a:ext cx="7391400" cy="762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1752600" y="4648200"/>
            <a:ext cx="3352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Calling the </a:t>
            </a:r>
            <a:r>
              <a:rPr lang="en-US" sz="2000" dirty="0" smtClean="0"/>
              <a:t>cross-compiler executable from here</a:t>
            </a:r>
            <a:endParaRPr lang="en-US" sz="2000" dirty="0"/>
          </a:p>
        </p:txBody>
      </p:sp>
      <p:sp>
        <p:nvSpPr>
          <p:cNvPr id="204808" name="Text Box 8"/>
          <p:cNvSpPr txBox="1">
            <a:spLocks noChangeArrowheads="1"/>
          </p:cNvSpPr>
          <p:nvPr/>
        </p:nvSpPr>
        <p:spPr bwMode="auto">
          <a:xfrm>
            <a:off x="3581400" y="1676400"/>
            <a:ext cx="251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The argument </a:t>
            </a:r>
            <a:r>
              <a:rPr lang="en-US" sz="2000" dirty="0"/>
              <a:t>File </a:t>
            </a:r>
            <a:r>
              <a:rPr lang="en-US" sz="2000" dirty="0" smtClean="0"/>
              <a:t>Name given here</a:t>
            </a:r>
            <a:endParaRPr lang="en-US" sz="2000" dirty="0"/>
          </a:p>
        </p:txBody>
      </p:sp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6248400" y="4648200"/>
            <a:ext cx="251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Hiding the execution from the viewer</a:t>
            </a:r>
          </a:p>
        </p:txBody>
      </p:sp>
      <p:sp>
        <p:nvSpPr>
          <p:cNvPr id="204810" name="Line 10"/>
          <p:cNvSpPr>
            <a:spLocks noChangeShapeType="1"/>
          </p:cNvSpPr>
          <p:nvPr/>
        </p:nvSpPr>
        <p:spPr bwMode="auto">
          <a:xfrm flipV="1">
            <a:off x="3581400" y="3429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11" name="Line 11"/>
          <p:cNvSpPr>
            <a:spLocks noChangeShapeType="1"/>
          </p:cNvSpPr>
          <p:nvPr/>
        </p:nvSpPr>
        <p:spPr bwMode="auto">
          <a:xfrm>
            <a:off x="4876801" y="2362200"/>
            <a:ext cx="96011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12" name="Line 12"/>
          <p:cNvSpPr>
            <a:spLocks noChangeShapeType="1"/>
          </p:cNvSpPr>
          <p:nvPr/>
        </p:nvSpPr>
        <p:spPr bwMode="auto">
          <a:xfrm flipH="1" flipV="1">
            <a:off x="7467600" y="3352800"/>
            <a:ext cx="45719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	   Connecting win32 &amp; win16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     ( interconnection between VB &amp; DOS )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4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6" grpId="0"/>
      <p:bldP spid="204808" grpId="0"/>
      <p:bldP spid="204809" grpId="0"/>
      <p:bldP spid="204810" grpId="0" animBg="1"/>
      <p:bldP spid="204811" grpId="0" animBg="1"/>
      <p:bldP spid="2048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38800" y="0"/>
            <a:ext cx="35052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tellar" pitchFamily="18" charset="0"/>
              </a:rPr>
              <a:t>On The Run</a:t>
            </a:r>
          </a:p>
        </p:txBody>
      </p:sp>
      <p:pic>
        <p:nvPicPr>
          <p:cNvPr id="4" name="Aparna.wm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" y="1295400"/>
            <a:ext cx="7112000" cy="5334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fig19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762000"/>
            <a:ext cx="8382000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00400" y="0"/>
            <a:ext cx="5943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tellar" pitchFamily="18" charset="0"/>
              </a:rPr>
              <a:t>Converter Diagram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stella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1. FOR EVERY TOKEN DO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609600" y="1524000"/>
            <a:ext cx="510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2. CHECK FOR PROPER MAPPING, if possible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609600" y="19812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3. IF MAP PRESENT CONVERT (and do processing)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609600" y="24384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4. CHECK FOR VALIDITY OF TOKEN</a:t>
            </a: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609600" y="28956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5. IF VALID, WRITE THE TOKEN</a:t>
            </a: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381000" y="32766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6. END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1"/>
            <a:ext cx="6629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tellar" pitchFamily="18" charset="0"/>
              </a:rPr>
              <a:t>Converter Algorithm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stellar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1. FOR EVERY TOKEN DO</a:t>
            </a:r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609600" y="1524000"/>
            <a:ext cx="5105400" cy="366713"/>
          </a:xfrm>
          <a:prstGeom prst="rect">
            <a:avLst/>
          </a:prstGeom>
          <a:solidFill>
            <a:srgbClr val="F2F6A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2. CHECK FOR PROPER MAPPING, if possible</a:t>
            </a: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609600" y="19812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3. IF MAP PRESENT CONVERT (and do processing)</a:t>
            </a: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609600" y="24384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4. CHECK FOR VALIDITY OF TOKEN</a:t>
            </a:r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609600" y="28956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5. IF VALID, WRITE THE TOKEN</a:t>
            </a:r>
          </a:p>
        </p:txBody>
      </p: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381000" y="32766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6. END</a:t>
            </a:r>
          </a:p>
        </p:txBody>
      </p:sp>
      <p:sp>
        <p:nvSpPr>
          <p:cNvPr id="130058" name="Rectangle 10"/>
          <p:cNvSpPr>
            <a:spLocks noChangeArrowheads="1"/>
          </p:cNvSpPr>
          <p:nvPr/>
        </p:nvSpPr>
        <p:spPr bwMode="auto">
          <a:xfrm>
            <a:off x="838200" y="4419600"/>
            <a:ext cx="533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59" name="Text Box 11"/>
          <p:cNvSpPr txBox="1">
            <a:spLocks noChangeArrowheads="1"/>
          </p:cNvSpPr>
          <p:nvPr/>
        </p:nvSpPr>
        <p:spPr bwMode="auto">
          <a:xfrm>
            <a:off x="762000" y="4267200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sin(x)</a:t>
            </a:r>
          </a:p>
        </p:txBody>
      </p:sp>
      <p:sp>
        <p:nvSpPr>
          <p:cNvPr id="130060" name="Rectangle 12"/>
          <p:cNvSpPr>
            <a:spLocks noChangeArrowheads="1"/>
          </p:cNvSpPr>
          <p:nvPr/>
        </p:nvSpPr>
        <p:spPr bwMode="auto">
          <a:xfrm>
            <a:off x="3352800" y="3352800"/>
            <a:ext cx="1295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64" name="Text Box 16"/>
          <p:cNvSpPr txBox="1">
            <a:spLocks noChangeArrowheads="1"/>
          </p:cNvSpPr>
          <p:nvPr/>
        </p:nvSpPr>
        <p:spPr bwMode="auto">
          <a:xfrm>
            <a:off x="5013325" y="5522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0068" name="Text Box 20"/>
          <p:cNvSpPr txBox="1">
            <a:spLocks noChangeArrowheads="1"/>
          </p:cNvSpPr>
          <p:nvPr/>
        </p:nvSpPr>
        <p:spPr bwMode="auto">
          <a:xfrm>
            <a:off x="3505200" y="35052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Mapping</a:t>
            </a:r>
          </a:p>
        </p:txBody>
      </p:sp>
      <p:sp>
        <p:nvSpPr>
          <p:cNvPr id="130070" name="Line 22"/>
          <p:cNvSpPr>
            <a:spLocks noChangeShapeType="1"/>
          </p:cNvSpPr>
          <p:nvPr/>
        </p:nvSpPr>
        <p:spPr bwMode="auto">
          <a:xfrm flipV="1">
            <a:off x="1066800" y="3657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0071" name="Line 23"/>
          <p:cNvSpPr>
            <a:spLocks noChangeShapeType="1"/>
          </p:cNvSpPr>
          <p:nvPr/>
        </p:nvSpPr>
        <p:spPr bwMode="auto">
          <a:xfrm>
            <a:off x="1066800" y="36576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14600" y="1"/>
            <a:ext cx="6629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tellar" pitchFamily="18" charset="0"/>
              </a:rPr>
              <a:t>Converter Algorithm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stellar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1. FOR EVERY TOKEN DO</a:t>
            </a: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609600" y="1524000"/>
            <a:ext cx="5105400" cy="366713"/>
          </a:xfrm>
          <a:prstGeom prst="rect">
            <a:avLst/>
          </a:prstGeom>
          <a:solidFill>
            <a:srgbClr val="CFF3AB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2. CHECK FOR PROPER MAPPING, if possible</a:t>
            </a:r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609600" y="1981200"/>
            <a:ext cx="7543800" cy="366713"/>
          </a:xfrm>
          <a:prstGeom prst="rect">
            <a:avLst/>
          </a:prstGeom>
          <a:solidFill>
            <a:srgbClr val="F2F6A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3. IF MAP PRESENT CONVERT (and do processing).  GOTO STEP 1</a:t>
            </a:r>
          </a:p>
        </p:txBody>
      </p:sp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609600" y="24384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4. CHECK FOR VALIDITY OF TOKEN</a:t>
            </a: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609600" y="28956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5. IF VALID, WRITE THE TOKEN</a:t>
            </a:r>
          </a:p>
        </p:txBody>
      </p:sp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381000" y="32766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6. END</a:t>
            </a:r>
          </a:p>
        </p:txBody>
      </p:sp>
      <p:sp>
        <p:nvSpPr>
          <p:cNvPr id="132105" name="Rectangle 9"/>
          <p:cNvSpPr>
            <a:spLocks noChangeArrowheads="1"/>
          </p:cNvSpPr>
          <p:nvPr/>
        </p:nvSpPr>
        <p:spPr bwMode="auto">
          <a:xfrm>
            <a:off x="838200" y="4419600"/>
            <a:ext cx="533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06" name="Text Box 10"/>
          <p:cNvSpPr txBox="1">
            <a:spLocks noChangeArrowheads="1"/>
          </p:cNvSpPr>
          <p:nvPr/>
        </p:nvSpPr>
        <p:spPr bwMode="auto">
          <a:xfrm>
            <a:off x="762000" y="4267200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sin(x)</a:t>
            </a:r>
          </a:p>
        </p:txBody>
      </p:sp>
      <p:sp>
        <p:nvSpPr>
          <p:cNvPr id="132107" name="Rectangle 11"/>
          <p:cNvSpPr>
            <a:spLocks noChangeArrowheads="1"/>
          </p:cNvSpPr>
          <p:nvPr/>
        </p:nvSpPr>
        <p:spPr bwMode="auto">
          <a:xfrm>
            <a:off x="3352800" y="3352800"/>
            <a:ext cx="1295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08" name="Text Box 12"/>
          <p:cNvSpPr txBox="1">
            <a:spLocks noChangeArrowheads="1"/>
          </p:cNvSpPr>
          <p:nvPr/>
        </p:nvSpPr>
        <p:spPr bwMode="auto">
          <a:xfrm>
            <a:off x="5013325" y="5522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2109" name="Text Box 13"/>
          <p:cNvSpPr txBox="1">
            <a:spLocks noChangeArrowheads="1"/>
          </p:cNvSpPr>
          <p:nvPr/>
        </p:nvSpPr>
        <p:spPr bwMode="auto">
          <a:xfrm>
            <a:off x="3505200" y="35052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Mapping</a:t>
            </a:r>
          </a:p>
        </p:txBody>
      </p:sp>
      <p:sp>
        <p:nvSpPr>
          <p:cNvPr id="132110" name="Line 14"/>
          <p:cNvSpPr>
            <a:spLocks noChangeShapeType="1"/>
          </p:cNvSpPr>
          <p:nvPr/>
        </p:nvSpPr>
        <p:spPr bwMode="auto">
          <a:xfrm flipV="1">
            <a:off x="1066800" y="3657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111" name="Line 15"/>
          <p:cNvSpPr>
            <a:spLocks noChangeShapeType="1"/>
          </p:cNvSpPr>
          <p:nvPr/>
        </p:nvSpPr>
        <p:spPr bwMode="auto">
          <a:xfrm>
            <a:off x="1066800" y="36576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112" name="Line 16"/>
          <p:cNvSpPr>
            <a:spLocks noChangeShapeType="1"/>
          </p:cNvSpPr>
          <p:nvPr/>
        </p:nvSpPr>
        <p:spPr bwMode="auto">
          <a:xfrm>
            <a:off x="4648200" y="36576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113" name="Text Box 17"/>
          <p:cNvSpPr txBox="1">
            <a:spLocks noChangeArrowheads="1"/>
          </p:cNvSpPr>
          <p:nvPr/>
        </p:nvSpPr>
        <p:spPr bwMode="auto">
          <a:xfrm>
            <a:off x="6324600" y="33528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Math.sin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14600" y="1"/>
            <a:ext cx="6629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tellar" pitchFamily="18" charset="0"/>
              </a:rPr>
              <a:t>Converter Algorithm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stellar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1. FOR EVERY TOKEN DO</a:t>
            </a: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609600" y="1524000"/>
            <a:ext cx="5105400" cy="366713"/>
          </a:xfrm>
          <a:prstGeom prst="rect">
            <a:avLst/>
          </a:prstGeom>
          <a:solidFill>
            <a:srgbClr val="F2F6A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2. CHECK FOR PROPER MAPPING, if possible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609600" y="1981200"/>
            <a:ext cx="754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3. IF MAP PRESENT CONVERT (and do processing).  GOTO STEP 1</a:t>
            </a:r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609600" y="24384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4. CHECK FOR VALIDITY OF TOKEN</a:t>
            </a:r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609600" y="28956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5. IF VALID, WRITE THE TOKEN</a:t>
            </a:r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381000" y="32766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6. END</a:t>
            </a:r>
          </a:p>
        </p:txBody>
      </p:sp>
      <p:sp>
        <p:nvSpPr>
          <p:cNvPr id="134153" name="Rectangle 9"/>
          <p:cNvSpPr>
            <a:spLocks noChangeArrowheads="1"/>
          </p:cNvSpPr>
          <p:nvPr/>
        </p:nvSpPr>
        <p:spPr bwMode="auto">
          <a:xfrm>
            <a:off x="1295400" y="4419600"/>
            <a:ext cx="228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762000" y="4267200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sin(x)</a:t>
            </a:r>
          </a:p>
        </p:txBody>
      </p:sp>
      <p:sp>
        <p:nvSpPr>
          <p:cNvPr id="134155" name="Rectangle 11"/>
          <p:cNvSpPr>
            <a:spLocks noChangeArrowheads="1"/>
          </p:cNvSpPr>
          <p:nvPr/>
        </p:nvSpPr>
        <p:spPr bwMode="auto">
          <a:xfrm>
            <a:off x="3352800" y="3352800"/>
            <a:ext cx="1295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56" name="Text Box 12"/>
          <p:cNvSpPr txBox="1">
            <a:spLocks noChangeArrowheads="1"/>
          </p:cNvSpPr>
          <p:nvPr/>
        </p:nvSpPr>
        <p:spPr bwMode="auto">
          <a:xfrm>
            <a:off x="5013325" y="5522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4157" name="Text Box 13"/>
          <p:cNvSpPr txBox="1">
            <a:spLocks noChangeArrowheads="1"/>
          </p:cNvSpPr>
          <p:nvPr/>
        </p:nvSpPr>
        <p:spPr bwMode="auto">
          <a:xfrm>
            <a:off x="3505200" y="35052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Mapping</a:t>
            </a:r>
          </a:p>
        </p:txBody>
      </p:sp>
      <p:sp>
        <p:nvSpPr>
          <p:cNvPr id="134158" name="Line 14"/>
          <p:cNvSpPr>
            <a:spLocks noChangeShapeType="1"/>
          </p:cNvSpPr>
          <p:nvPr/>
        </p:nvSpPr>
        <p:spPr bwMode="auto">
          <a:xfrm flipV="1">
            <a:off x="1371600" y="3657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159" name="Line 15"/>
          <p:cNvSpPr>
            <a:spLocks noChangeShapeType="1"/>
          </p:cNvSpPr>
          <p:nvPr/>
        </p:nvSpPr>
        <p:spPr bwMode="auto">
          <a:xfrm>
            <a:off x="1371600" y="36576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161" name="Text Box 17"/>
          <p:cNvSpPr txBox="1">
            <a:spLocks noChangeArrowheads="1"/>
          </p:cNvSpPr>
          <p:nvPr/>
        </p:nvSpPr>
        <p:spPr bwMode="auto">
          <a:xfrm>
            <a:off x="6324600" y="33528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Math.sin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4600" y="1"/>
            <a:ext cx="6629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tellar" pitchFamily="18" charset="0"/>
              </a:rPr>
              <a:t>Converter Algorithm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stellar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1. FOR EVERY TOKEN DO</a:t>
            </a:r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609600" y="1524000"/>
            <a:ext cx="5105400" cy="366713"/>
          </a:xfrm>
          <a:prstGeom prst="rect">
            <a:avLst/>
          </a:prstGeom>
          <a:solidFill>
            <a:srgbClr val="CFF3AB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2. CHECK FOR PROPER MAPPING, if possible</a:t>
            </a: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609600" y="1981200"/>
            <a:ext cx="7543800" cy="366713"/>
          </a:xfrm>
          <a:prstGeom prst="rect">
            <a:avLst/>
          </a:prstGeom>
          <a:solidFill>
            <a:srgbClr val="F2F6A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3. IF MAP PRESENT CONVERT (and do processing).  GOTO STEP 1</a:t>
            </a: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609600" y="24384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4. CHECK FOR VALIDITY OF TOKEN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609600" y="28956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5. IF VALID, WRITE THE TOKEN</a:t>
            </a: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381000" y="32766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6. END</a:t>
            </a:r>
          </a:p>
        </p:txBody>
      </p:sp>
      <p:sp>
        <p:nvSpPr>
          <p:cNvPr id="141321" name="Rectangle 9"/>
          <p:cNvSpPr>
            <a:spLocks noChangeArrowheads="1"/>
          </p:cNvSpPr>
          <p:nvPr/>
        </p:nvSpPr>
        <p:spPr bwMode="auto">
          <a:xfrm>
            <a:off x="1295400" y="4419600"/>
            <a:ext cx="228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762000" y="4267200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sin(x)</a:t>
            </a:r>
          </a:p>
        </p:txBody>
      </p:sp>
      <p:sp>
        <p:nvSpPr>
          <p:cNvPr id="141323" name="Rectangle 11"/>
          <p:cNvSpPr>
            <a:spLocks noChangeArrowheads="1"/>
          </p:cNvSpPr>
          <p:nvPr/>
        </p:nvSpPr>
        <p:spPr bwMode="auto">
          <a:xfrm>
            <a:off x="3352800" y="3352800"/>
            <a:ext cx="1295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4" name="Text Box 12"/>
          <p:cNvSpPr txBox="1">
            <a:spLocks noChangeArrowheads="1"/>
          </p:cNvSpPr>
          <p:nvPr/>
        </p:nvSpPr>
        <p:spPr bwMode="auto">
          <a:xfrm>
            <a:off x="5013325" y="5522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1325" name="Text Box 13"/>
          <p:cNvSpPr txBox="1">
            <a:spLocks noChangeArrowheads="1"/>
          </p:cNvSpPr>
          <p:nvPr/>
        </p:nvSpPr>
        <p:spPr bwMode="auto">
          <a:xfrm>
            <a:off x="3505200" y="35052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Mapping</a:t>
            </a:r>
          </a:p>
        </p:txBody>
      </p:sp>
      <p:sp>
        <p:nvSpPr>
          <p:cNvPr id="141326" name="Line 14"/>
          <p:cNvSpPr>
            <a:spLocks noChangeShapeType="1"/>
          </p:cNvSpPr>
          <p:nvPr/>
        </p:nvSpPr>
        <p:spPr bwMode="auto">
          <a:xfrm flipV="1">
            <a:off x="1371600" y="3657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327" name="Line 15"/>
          <p:cNvSpPr>
            <a:spLocks noChangeShapeType="1"/>
          </p:cNvSpPr>
          <p:nvPr/>
        </p:nvSpPr>
        <p:spPr bwMode="auto">
          <a:xfrm>
            <a:off x="1371600" y="36576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329" name="Text Box 17"/>
          <p:cNvSpPr txBox="1">
            <a:spLocks noChangeArrowheads="1"/>
          </p:cNvSpPr>
          <p:nvPr/>
        </p:nvSpPr>
        <p:spPr bwMode="auto">
          <a:xfrm>
            <a:off x="6324600" y="33528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Math.sin</a:t>
            </a:r>
          </a:p>
        </p:txBody>
      </p:sp>
      <p:sp>
        <p:nvSpPr>
          <p:cNvPr id="141332" name="Line 20"/>
          <p:cNvSpPr>
            <a:spLocks noChangeShapeType="1"/>
          </p:cNvSpPr>
          <p:nvPr/>
        </p:nvSpPr>
        <p:spPr bwMode="auto">
          <a:xfrm>
            <a:off x="3962400" y="4038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514600" y="1"/>
            <a:ext cx="6629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tellar" pitchFamily="18" charset="0"/>
              </a:rPr>
              <a:t>Converter Algorithm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stellar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1. FOR EVERY TOKEN DO</a:t>
            </a: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609600" y="1524000"/>
            <a:ext cx="5105400" cy="366713"/>
          </a:xfrm>
          <a:prstGeom prst="rect">
            <a:avLst/>
          </a:prstGeom>
          <a:solidFill>
            <a:srgbClr val="CFF3AB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2. CHECK FOR PROPER MAPPING, if possible</a:t>
            </a: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609600" y="1981200"/>
            <a:ext cx="7543800" cy="366713"/>
          </a:xfrm>
          <a:prstGeom prst="rect">
            <a:avLst/>
          </a:prstGeom>
          <a:solidFill>
            <a:srgbClr val="CFF3AB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3. IF MAP PRESENT CONVERT (and do processing).  GOTO STEP 1</a:t>
            </a:r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609600" y="2438400"/>
            <a:ext cx="5638800" cy="366713"/>
          </a:xfrm>
          <a:prstGeom prst="rect">
            <a:avLst/>
          </a:prstGeom>
          <a:solidFill>
            <a:srgbClr val="F2F6A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4. CHECK FOR VALIDITY OF TOKEN</a:t>
            </a:r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609600" y="28956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5. IF VALID, WRITE THE TOKEN</a:t>
            </a:r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381000" y="32766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6. END</a:t>
            </a:r>
          </a:p>
        </p:txBody>
      </p:sp>
      <p:sp>
        <p:nvSpPr>
          <p:cNvPr id="136201" name="Rectangle 9"/>
          <p:cNvSpPr>
            <a:spLocks noChangeArrowheads="1"/>
          </p:cNvSpPr>
          <p:nvPr/>
        </p:nvSpPr>
        <p:spPr bwMode="auto">
          <a:xfrm>
            <a:off x="1295400" y="4419600"/>
            <a:ext cx="228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762000" y="4267200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sin(x)</a:t>
            </a:r>
          </a:p>
        </p:txBody>
      </p:sp>
      <p:sp>
        <p:nvSpPr>
          <p:cNvPr id="136203" name="Rectangle 11"/>
          <p:cNvSpPr>
            <a:spLocks noChangeArrowheads="1"/>
          </p:cNvSpPr>
          <p:nvPr/>
        </p:nvSpPr>
        <p:spPr bwMode="auto">
          <a:xfrm>
            <a:off x="3352800" y="3352800"/>
            <a:ext cx="1295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204" name="Text Box 12"/>
          <p:cNvSpPr txBox="1">
            <a:spLocks noChangeArrowheads="1"/>
          </p:cNvSpPr>
          <p:nvPr/>
        </p:nvSpPr>
        <p:spPr bwMode="auto">
          <a:xfrm>
            <a:off x="5013325" y="5522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6205" name="Text Box 13"/>
          <p:cNvSpPr txBox="1">
            <a:spLocks noChangeArrowheads="1"/>
          </p:cNvSpPr>
          <p:nvPr/>
        </p:nvSpPr>
        <p:spPr bwMode="auto">
          <a:xfrm>
            <a:off x="3505200" y="35052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Mapping</a:t>
            </a:r>
          </a:p>
        </p:txBody>
      </p:sp>
      <p:sp>
        <p:nvSpPr>
          <p:cNvPr id="136206" name="Line 14"/>
          <p:cNvSpPr>
            <a:spLocks noChangeShapeType="1"/>
          </p:cNvSpPr>
          <p:nvPr/>
        </p:nvSpPr>
        <p:spPr bwMode="auto">
          <a:xfrm flipV="1">
            <a:off x="1371600" y="3657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6207" name="Line 15"/>
          <p:cNvSpPr>
            <a:spLocks noChangeShapeType="1"/>
          </p:cNvSpPr>
          <p:nvPr/>
        </p:nvSpPr>
        <p:spPr bwMode="auto">
          <a:xfrm>
            <a:off x="1371600" y="36576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6208" name="Line 16"/>
          <p:cNvSpPr>
            <a:spLocks noChangeShapeType="1"/>
          </p:cNvSpPr>
          <p:nvPr/>
        </p:nvSpPr>
        <p:spPr bwMode="auto">
          <a:xfrm>
            <a:off x="4648200" y="5257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6209" name="Text Box 17"/>
          <p:cNvSpPr txBox="1">
            <a:spLocks noChangeArrowheads="1"/>
          </p:cNvSpPr>
          <p:nvPr/>
        </p:nvSpPr>
        <p:spPr bwMode="auto">
          <a:xfrm>
            <a:off x="6324600" y="33528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Math.sin</a:t>
            </a:r>
          </a:p>
        </p:txBody>
      </p:sp>
      <p:sp>
        <p:nvSpPr>
          <p:cNvPr id="136210" name="Rectangle 18"/>
          <p:cNvSpPr>
            <a:spLocks noChangeArrowheads="1"/>
          </p:cNvSpPr>
          <p:nvPr/>
        </p:nvSpPr>
        <p:spPr bwMode="auto">
          <a:xfrm>
            <a:off x="3352800" y="4876800"/>
            <a:ext cx="1295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211" name="Text Box 19"/>
          <p:cNvSpPr txBox="1">
            <a:spLocks noChangeArrowheads="1"/>
          </p:cNvSpPr>
          <p:nvPr/>
        </p:nvSpPr>
        <p:spPr bwMode="auto">
          <a:xfrm>
            <a:off x="3505200" y="50292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Validity?</a:t>
            </a:r>
          </a:p>
        </p:txBody>
      </p:sp>
      <p:sp>
        <p:nvSpPr>
          <p:cNvPr id="136212" name="Line 20"/>
          <p:cNvSpPr>
            <a:spLocks noChangeShapeType="1"/>
          </p:cNvSpPr>
          <p:nvPr/>
        </p:nvSpPr>
        <p:spPr bwMode="auto">
          <a:xfrm>
            <a:off x="3962400" y="4038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514600" y="1"/>
            <a:ext cx="6629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tellar" pitchFamily="18" charset="0"/>
              </a:rPr>
              <a:t>Converter Algorithm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stellar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229600" cy="24384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Bell MT" pitchFamily="18" charset="0"/>
              </a:rPr>
              <a:t>A language cross compiler is a compiler capable of creating target  code for a language other than the one with which the source code is written.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0"/>
            <a:ext cx="8534400" cy="1371600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Castellar" pitchFamily="18" charset="0"/>
                <a:ea typeface="+mj-ea"/>
                <a:cs typeface="+mj-cs"/>
              </a:rPr>
              <a:t>What is a Language cross compiler?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1. FOR EVERY TOKEN DO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609600" y="1524000"/>
            <a:ext cx="5105400" cy="366713"/>
          </a:xfrm>
          <a:prstGeom prst="rect">
            <a:avLst/>
          </a:prstGeom>
          <a:solidFill>
            <a:srgbClr val="CFF3AB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2. CHECK FOR PROPER MAPPING, if possible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609600" y="1981200"/>
            <a:ext cx="7543800" cy="366713"/>
          </a:xfrm>
          <a:prstGeom prst="rect">
            <a:avLst/>
          </a:prstGeom>
          <a:solidFill>
            <a:srgbClr val="CFF3AB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3. IF MAP PRESENT CONVERT (and do processing).  GOTO STEP 1</a:t>
            </a: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609600" y="2438400"/>
            <a:ext cx="5638800" cy="366713"/>
          </a:xfrm>
          <a:prstGeom prst="rect">
            <a:avLst/>
          </a:prstGeom>
          <a:solidFill>
            <a:srgbClr val="CFF3AB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4. CHECK FOR VALIDITY OF TOKEN</a:t>
            </a: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609600" y="2895600"/>
            <a:ext cx="5638800" cy="366713"/>
          </a:xfrm>
          <a:prstGeom prst="rect">
            <a:avLst/>
          </a:prstGeom>
          <a:solidFill>
            <a:srgbClr val="F2F6A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5. IF VALID, WRITE THE TOKEN</a:t>
            </a: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381000" y="32766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6. END</a:t>
            </a:r>
          </a:p>
        </p:txBody>
      </p:sp>
      <p:sp>
        <p:nvSpPr>
          <p:cNvPr id="138249" name="Rectangle 9"/>
          <p:cNvSpPr>
            <a:spLocks noChangeArrowheads="1"/>
          </p:cNvSpPr>
          <p:nvPr/>
        </p:nvSpPr>
        <p:spPr bwMode="auto">
          <a:xfrm>
            <a:off x="1295400" y="4419600"/>
            <a:ext cx="228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50" name="Text Box 10"/>
          <p:cNvSpPr txBox="1">
            <a:spLocks noChangeArrowheads="1"/>
          </p:cNvSpPr>
          <p:nvPr/>
        </p:nvSpPr>
        <p:spPr bwMode="auto">
          <a:xfrm>
            <a:off x="762000" y="4267200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sin(x)</a:t>
            </a:r>
          </a:p>
        </p:txBody>
      </p:sp>
      <p:sp>
        <p:nvSpPr>
          <p:cNvPr id="138251" name="Rectangle 11"/>
          <p:cNvSpPr>
            <a:spLocks noChangeArrowheads="1"/>
          </p:cNvSpPr>
          <p:nvPr/>
        </p:nvSpPr>
        <p:spPr bwMode="auto">
          <a:xfrm>
            <a:off x="3352800" y="3352800"/>
            <a:ext cx="1295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52" name="Text Box 12"/>
          <p:cNvSpPr txBox="1">
            <a:spLocks noChangeArrowheads="1"/>
          </p:cNvSpPr>
          <p:nvPr/>
        </p:nvSpPr>
        <p:spPr bwMode="auto">
          <a:xfrm>
            <a:off x="5013325" y="5522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8253" name="Text Box 13"/>
          <p:cNvSpPr txBox="1">
            <a:spLocks noChangeArrowheads="1"/>
          </p:cNvSpPr>
          <p:nvPr/>
        </p:nvSpPr>
        <p:spPr bwMode="auto">
          <a:xfrm>
            <a:off x="3505200" y="35052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Mapping</a:t>
            </a:r>
          </a:p>
        </p:txBody>
      </p:sp>
      <p:sp>
        <p:nvSpPr>
          <p:cNvPr id="138254" name="Line 14"/>
          <p:cNvSpPr>
            <a:spLocks noChangeShapeType="1"/>
          </p:cNvSpPr>
          <p:nvPr/>
        </p:nvSpPr>
        <p:spPr bwMode="auto">
          <a:xfrm flipV="1">
            <a:off x="1371600" y="3657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8255" name="Line 15"/>
          <p:cNvSpPr>
            <a:spLocks noChangeShapeType="1"/>
          </p:cNvSpPr>
          <p:nvPr/>
        </p:nvSpPr>
        <p:spPr bwMode="auto">
          <a:xfrm>
            <a:off x="1371600" y="36576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8256" name="Line 16"/>
          <p:cNvSpPr>
            <a:spLocks noChangeShapeType="1"/>
          </p:cNvSpPr>
          <p:nvPr/>
        </p:nvSpPr>
        <p:spPr bwMode="auto">
          <a:xfrm>
            <a:off x="4648200" y="52578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8257" name="Text Box 17"/>
          <p:cNvSpPr txBox="1">
            <a:spLocks noChangeArrowheads="1"/>
          </p:cNvSpPr>
          <p:nvPr/>
        </p:nvSpPr>
        <p:spPr bwMode="auto">
          <a:xfrm>
            <a:off x="6324600" y="33528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Math.sin(</a:t>
            </a:r>
          </a:p>
        </p:txBody>
      </p:sp>
      <p:sp>
        <p:nvSpPr>
          <p:cNvPr id="138258" name="Rectangle 18"/>
          <p:cNvSpPr>
            <a:spLocks noChangeArrowheads="1"/>
          </p:cNvSpPr>
          <p:nvPr/>
        </p:nvSpPr>
        <p:spPr bwMode="auto">
          <a:xfrm>
            <a:off x="3352800" y="4876800"/>
            <a:ext cx="1295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59" name="Text Box 19"/>
          <p:cNvSpPr txBox="1">
            <a:spLocks noChangeArrowheads="1"/>
          </p:cNvSpPr>
          <p:nvPr/>
        </p:nvSpPr>
        <p:spPr bwMode="auto">
          <a:xfrm>
            <a:off x="3505200" y="50292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Validity?</a:t>
            </a:r>
          </a:p>
        </p:txBody>
      </p:sp>
      <p:sp>
        <p:nvSpPr>
          <p:cNvPr id="138260" name="Line 20"/>
          <p:cNvSpPr>
            <a:spLocks noChangeShapeType="1"/>
          </p:cNvSpPr>
          <p:nvPr/>
        </p:nvSpPr>
        <p:spPr bwMode="auto">
          <a:xfrm>
            <a:off x="3962400" y="4038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8261" name="Line 21"/>
          <p:cNvSpPr>
            <a:spLocks noChangeShapeType="1"/>
          </p:cNvSpPr>
          <p:nvPr/>
        </p:nvSpPr>
        <p:spPr bwMode="auto">
          <a:xfrm flipV="1">
            <a:off x="8001000" y="39624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514600" y="1"/>
            <a:ext cx="6629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tellar" pitchFamily="18" charset="0"/>
              </a:rPr>
              <a:t>Converter Algorithm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stellar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304800" y="1828800"/>
            <a:ext cx="88392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strstr(s,s2) 		public static String strstr(String s, String s2)</a:t>
            </a:r>
          </a:p>
          <a:p>
            <a:r>
              <a:rPr lang="en-US" sz="2400"/>
              <a:t>   			 {</a:t>
            </a:r>
          </a:p>
          <a:p>
            <a:r>
              <a:rPr lang="en-US" sz="2400"/>
              <a:t>			        int i = s.indexOf(s2);</a:t>
            </a:r>
          </a:p>
          <a:p>
            <a:r>
              <a:rPr lang="en-US" sz="2400"/>
              <a:t>       				 if(i == -1)			</a:t>
            </a:r>
          </a:p>
          <a:p>
            <a:r>
              <a:rPr lang="en-US" sz="2400"/>
              <a:t>            				return null;</a:t>
            </a:r>
          </a:p>
          <a:p>
            <a:r>
              <a:rPr lang="en-US" sz="2400"/>
              <a:t>        				else</a:t>
            </a:r>
          </a:p>
          <a:p>
            <a:r>
              <a:rPr lang="en-US" sz="2400"/>
              <a:t>           				 return s.substring(i);</a:t>
            </a:r>
          </a:p>
          <a:p>
            <a:r>
              <a:rPr lang="en-US" sz="2400"/>
              <a:t>    			}</a:t>
            </a: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1219200" y="2667000"/>
            <a:ext cx="678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strlen(s1)				s1.length()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0" y="1"/>
            <a:ext cx="5486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tellar" pitchFamily="18" charset="0"/>
              </a:rPr>
              <a:t>Simple to Complex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stellar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9" grpId="0"/>
      <p:bldP spid="11879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8800" y="0"/>
            <a:ext cx="35052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tellar" pitchFamily="18" charset="0"/>
              </a:rPr>
              <a:t>On The Run</a:t>
            </a:r>
          </a:p>
        </p:txBody>
      </p:sp>
      <p:pic>
        <p:nvPicPr>
          <p:cNvPr id="5" name="Ishan.wm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" y="1143000"/>
            <a:ext cx="7239000" cy="5562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9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1"/>
            <a:ext cx="6629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tellar" pitchFamily="18" charset="0"/>
              </a:rPr>
              <a:t>In the End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905000"/>
            <a:ext cx="5867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</a:rPr>
              <a:t>Special thanks to…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219200" y="27432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PROF. MADHULINA SARKAR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19200" y="33528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PROF. ASIT KUMAR SHIROMANI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19200" y="39624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PROF. AMIYA HALDAR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219200" y="45720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DR. SUBARNA BHATTACHARYA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4572000" cy="2743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onsole" pitchFamily="49" charset="0"/>
              </a:rPr>
              <a:t>c2j</a:t>
            </a:r>
            <a:endParaRPr lang="en-US" sz="9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ucida Console" pitchFamily="49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2362200"/>
            <a:ext cx="8077200" cy="25146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onsole" pitchFamily="49" charset="0"/>
                <a:ea typeface="+mj-ea"/>
                <a:cs typeface="+mj-cs"/>
              </a:rPr>
              <a:t>C to java Cross Compiler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2057400"/>
            <a:ext cx="3200400" cy="64633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ContrastingRightFacing"/>
            <a:lightRig rig="flat" dir="tl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stellar" pitchFamily="18" charset="0"/>
              </a:rPr>
              <a:t>Bivas</a:t>
            </a:r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stellar" pitchFamily="18" charset="0"/>
              </a:rPr>
              <a:t> Das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819400"/>
            <a:ext cx="4953001" cy="64633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ContrastingRightFacing"/>
            <a:lightRig rig="flat" dir="tl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stellar" pitchFamily="18" charset="0"/>
              </a:rPr>
              <a:t>Amritam</a:t>
            </a:r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stellar" pitchFamily="18" charset="0"/>
              </a:rPr>
              <a:t> </a:t>
            </a:r>
            <a:r>
              <a:rPr lang="en-US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stellar" pitchFamily="18" charset="0"/>
              </a:rPr>
              <a:t>Sarcar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stellar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810000"/>
            <a:ext cx="5943600" cy="64633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ContrastingRightFacing"/>
            <a:lightRig rig="flat" dir="tl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stellar" pitchFamily="18" charset="0"/>
              </a:rPr>
              <a:t>Ishan</a:t>
            </a:r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stellar" pitchFamily="18" charset="0"/>
              </a:rPr>
              <a:t> </a:t>
            </a:r>
            <a:r>
              <a:rPr lang="en-US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stellar" pitchFamily="18" charset="0"/>
              </a:rPr>
              <a:t>Chakraborty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stellar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800600"/>
            <a:ext cx="7010400" cy="64633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ContrastingRightFacing"/>
            <a:lightRig rig="flat" dir="tl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stellar" pitchFamily="18" charset="0"/>
              </a:rPr>
              <a:t>Aparna</a:t>
            </a:r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stellar" pitchFamily="18" charset="0"/>
              </a:rPr>
              <a:t> </a:t>
            </a:r>
            <a:r>
              <a:rPr lang="en-US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stellar" pitchFamily="18" charset="0"/>
              </a:rPr>
              <a:t>Chakraborty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stellar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cnvtr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828799"/>
            <a:ext cx="9144000" cy="4297827"/>
          </a:xfr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90477" name="Picture 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219200" y="2895600"/>
            <a:ext cx="2032000" cy="1563843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0480" name="Picture 16" descr="web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581400" y="4800600"/>
            <a:ext cx="2362200" cy="1725514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1752600" y="1"/>
            <a:ext cx="739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tellar" pitchFamily="18" charset="0"/>
              </a:rPr>
              <a:t>CROSS COMPILER OVERVIEW</a:t>
            </a:r>
          </a:p>
        </p:txBody>
      </p:sp>
      <p:pic>
        <p:nvPicPr>
          <p:cNvPr id="190483" name="Picture 19" descr="snapshot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733800" y="3048000"/>
            <a:ext cx="2032000" cy="1524000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0486" name="Picture 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3124200"/>
            <a:ext cx="1792941" cy="1352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0487" name="Picture 23" descr="upd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0" y="1143000"/>
            <a:ext cx="2057400" cy="15833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0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0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19400" y="0"/>
            <a:ext cx="6324600" cy="6096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tellar" pitchFamily="18" charset="0"/>
              </a:rPr>
              <a:t>DATA  FLOW  DIAGRAM</a:t>
            </a:r>
          </a:p>
        </p:txBody>
      </p:sp>
      <p:pic>
        <p:nvPicPr>
          <p:cNvPr id="6" name="Picture 5" descr="Pictur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609601"/>
            <a:ext cx="6705600" cy="5943599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 fov="3300000">
              <a:rot lat="21300092" lon="20392436" rev="86746"/>
            </a:camera>
            <a:lightRig rig="soft" dir="t">
              <a:rot lat="0" lon="0" rev="5400000"/>
            </a:lightRig>
          </a:scene3d>
          <a:sp3d extrusionH="254000" contourW="19050" prstMaterial="matte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1371600"/>
            <a:ext cx="7785351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  <a:softEdge rad="31750"/>
          </a:effectLst>
          <a:scene3d>
            <a:camera prst="perspectiveContrastingRightFacing"/>
            <a:lightRig rig="balanced" dir="t"/>
          </a:scene3d>
          <a:sp3d prstMaterial="matte">
            <a:bevelT w="63500" h="57150" prst="riblet"/>
            <a:bevelB w="63500" h="57150"/>
          </a:sp3d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352800" y="2895600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MT" pitchFamily="18" charset="0"/>
              </a:rPr>
              <a:t>sqrt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MT" pitchFamily="18" charset="0"/>
              </a:rPr>
              <a:t>(-1)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0"/>
            <a:ext cx="3200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tellar" pitchFamily="18" charset="0"/>
              </a:rPr>
              <a:t>The Parser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40416 -0.1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" y="-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844</Words>
  <Application>Microsoft Office PowerPoint</Application>
  <PresentationFormat>On-screen Show (4:3)</PresentationFormat>
  <Paragraphs>151</Paragraphs>
  <Slides>33</Slides>
  <Notes>15</Notes>
  <HiddenSlides>0</HiddenSlides>
  <MMClips>4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c2j</vt:lpstr>
      <vt:lpstr>What is a cross compiler?</vt:lpstr>
      <vt:lpstr>Slide 3</vt:lpstr>
      <vt:lpstr>c2j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xanderzone</Company>
  <LinksUpToDate>false</LinksUpToDate>
  <SharedDoc>false</SharedDoc>
  <HyperlinksChanged>false</HyperlinksChanged>
  <AppVersion>12.0258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c2j</dc:title>
  <dc:creator>Alexander</dc:creator>
  <cp:lastModifiedBy>Amritam Sarcar</cp:lastModifiedBy>
  <cp:revision>34</cp:revision>
  <dcterms:created xsi:type="dcterms:W3CDTF">2008-09-14T04:24:47Z</dcterms:created>
  <dcterms:modified xsi:type="dcterms:W3CDTF">2008-09-14T04:29:07Z</dcterms:modified>
</cp:coreProperties>
</file>