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6" r:id="rId2"/>
  </p:sldIdLst>
  <p:sldSz cx="21945600" cy="32918400"/>
  <p:notesSz cx="6858000" cy="9144000"/>
  <p:defaultTextStyle>
    <a:defPPr>
      <a:defRPr lang="en-US"/>
    </a:defPPr>
    <a:lvl1pPr algn="l" defTabSz="1566863" rtl="0" fontAlgn="base">
      <a:spcBef>
        <a:spcPct val="0"/>
      </a:spcBef>
      <a:spcAft>
        <a:spcPct val="0"/>
      </a:spcAft>
      <a:defRPr sz="6200" kern="1200">
        <a:solidFill>
          <a:schemeClr val="tx1"/>
        </a:solidFill>
        <a:latin typeface="Arial" charset="0"/>
        <a:ea typeface="ＭＳ Ｐゴシック" pitchFamily="-65" charset="-128"/>
        <a:cs typeface="+mn-cs"/>
      </a:defRPr>
    </a:lvl1pPr>
    <a:lvl2pPr marL="1566863" indent="-1109663" algn="l" defTabSz="1566863" rtl="0" fontAlgn="base">
      <a:spcBef>
        <a:spcPct val="0"/>
      </a:spcBef>
      <a:spcAft>
        <a:spcPct val="0"/>
      </a:spcAft>
      <a:defRPr sz="6200" kern="1200">
        <a:solidFill>
          <a:schemeClr val="tx1"/>
        </a:solidFill>
        <a:latin typeface="Arial" charset="0"/>
        <a:ea typeface="ＭＳ Ｐゴシック" pitchFamily="-65" charset="-128"/>
        <a:cs typeface="+mn-cs"/>
      </a:defRPr>
    </a:lvl2pPr>
    <a:lvl3pPr marL="3133725" indent="-2219325" algn="l" defTabSz="1566863" rtl="0" fontAlgn="base">
      <a:spcBef>
        <a:spcPct val="0"/>
      </a:spcBef>
      <a:spcAft>
        <a:spcPct val="0"/>
      </a:spcAft>
      <a:defRPr sz="6200" kern="1200">
        <a:solidFill>
          <a:schemeClr val="tx1"/>
        </a:solidFill>
        <a:latin typeface="Arial" charset="0"/>
        <a:ea typeface="ＭＳ Ｐゴシック" pitchFamily="-65" charset="-128"/>
        <a:cs typeface="+mn-cs"/>
      </a:defRPr>
    </a:lvl3pPr>
    <a:lvl4pPr marL="4702175" indent="-3330575" algn="l" defTabSz="1566863" rtl="0" fontAlgn="base">
      <a:spcBef>
        <a:spcPct val="0"/>
      </a:spcBef>
      <a:spcAft>
        <a:spcPct val="0"/>
      </a:spcAft>
      <a:defRPr sz="6200" kern="1200">
        <a:solidFill>
          <a:schemeClr val="tx1"/>
        </a:solidFill>
        <a:latin typeface="Arial" charset="0"/>
        <a:ea typeface="ＭＳ Ｐゴシック" pitchFamily="-65" charset="-128"/>
        <a:cs typeface="+mn-cs"/>
      </a:defRPr>
    </a:lvl4pPr>
    <a:lvl5pPr marL="6269038" indent="-4440238" algn="l" defTabSz="1566863" rtl="0" fontAlgn="base">
      <a:spcBef>
        <a:spcPct val="0"/>
      </a:spcBef>
      <a:spcAft>
        <a:spcPct val="0"/>
      </a:spcAft>
      <a:defRPr sz="6200" kern="1200">
        <a:solidFill>
          <a:schemeClr val="tx1"/>
        </a:solidFill>
        <a:latin typeface="Arial" charset="0"/>
        <a:ea typeface="ＭＳ Ｐゴシック" pitchFamily="-65" charset="-128"/>
        <a:cs typeface="+mn-cs"/>
      </a:defRPr>
    </a:lvl5pPr>
    <a:lvl6pPr marL="2286000" algn="l" defTabSz="914400" rtl="0" eaLnBrk="1" latinLnBrk="0" hangingPunct="1">
      <a:defRPr sz="6200" kern="1200">
        <a:solidFill>
          <a:schemeClr val="tx1"/>
        </a:solidFill>
        <a:latin typeface="Arial" charset="0"/>
        <a:ea typeface="ＭＳ Ｐゴシック" pitchFamily="-65" charset="-128"/>
        <a:cs typeface="+mn-cs"/>
      </a:defRPr>
    </a:lvl6pPr>
    <a:lvl7pPr marL="2743200" algn="l" defTabSz="914400" rtl="0" eaLnBrk="1" latinLnBrk="0" hangingPunct="1">
      <a:defRPr sz="6200" kern="1200">
        <a:solidFill>
          <a:schemeClr val="tx1"/>
        </a:solidFill>
        <a:latin typeface="Arial" charset="0"/>
        <a:ea typeface="ＭＳ Ｐゴシック" pitchFamily="-65" charset="-128"/>
        <a:cs typeface="+mn-cs"/>
      </a:defRPr>
    </a:lvl7pPr>
    <a:lvl8pPr marL="3200400" algn="l" defTabSz="914400" rtl="0" eaLnBrk="1" latinLnBrk="0" hangingPunct="1">
      <a:defRPr sz="6200" kern="1200">
        <a:solidFill>
          <a:schemeClr val="tx1"/>
        </a:solidFill>
        <a:latin typeface="Arial" charset="0"/>
        <a:ea typeface="ＭＳ Ｐゴシック" pitchFamily="-65" charset="-128"/>
        <a:cs typeface="+mn-cs"/>
      </a:defRPr>
    </a:lvl8pPr>
    <a:lvl9pPr marL="3657600" algn="l" defTabSz="914400" rtl="0" eaLnBrk="1" latinLnBrk="0" hangingPunct="1">
      <a:defRPr sz="6200" kern="1200">
        <a:solidFill>
          <a:schemeClr val="tx1"/>
        </a:solidFill>
        <a:latin typeface="Arial"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Objects="1">
      <p:cViewPr>
        <p:scale>
          <a:sx n="48" d="100"/>
          <a:sy n="48" d="100"/>
        </p:scale>
        <p:origin x="138" y="-54"/>
      </p:cViewPr>
      <p:guideLst>
        <p:guide orient="horz" pos="10368"/>
        <p:guide pos="6912"/>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AngAx val="1"/>
    </c:view3D>
    <c:plotArea>
      <c:layout/>
      <c:bar3DChart>
        <c:barDir val="col"/>
        <c:grouping val="clustered"/>
        <c:ser>
          <c:idx val="0"/>
          <c:order val="0"/>
          <c:tx>
            <c:strRef>
              <c:f>Sheet1!$D$28</c:f>
              <c:strCache>
                <c:ptCount val="1"/>
                <c:pt idx="0">
                  <c:v>Relative slowness</c:v>
                </c:pt>
              </c:strCache>
            </c:strRef>
          </c:tx>
          <c:cat>
            <c:strRef>
              <c:f>Sheet1!$C$29:$C$53</c:f>
              <c:strCache>
                <c:ptCount val="25"/>
                <c:pt idx="0">
                  <c:v>P1</c:v>
                </c:pt>
                <c:pt idx="1">
                  <c:v>P2</c:v>
                </c:pt>
                <c:pt idx="2">
                  <c:v>P3</c:v>
                </c:pt>
                <c:pt idx="3">
                  <c:v>P4</c:v>
                </c:pt>
                <c:pt idx="4">
                  <c:v>P5</c:v>
                </c:pt>
                <c:pt idx="5">
                  <c:v>P6</c:v>
                </c:pt>
                <c:pt idx="6">
                  <c:v>P7</c:v>
                </c:pt>
                <c:pt idx="7">
                  <c:v>P8</c:v>
                </c:pt>
                <c:pt idx="8">
                  <c:v>P9</c:v>
                </c:pt>
                <c:pt idx="9">
                  <c:v>P10</c:v>
                </c:pt>
                <c:pt idx="10">
                  <c:v>P11</c:v>
                </c:pt>
                <c:pt idx="11">
                  <c:v>P12</c:v>
                </c:pt>
                <c:pt idx="12">
                  <c:v>P13</c:v>
                </c:pt>
                <c:pt idx="13">
                  <c:v>P14</c:v>
                </c:pt>
                <c:pt idx="14">
                  <c:v>P15</c:v>
                </c:pt>
                <c:pt idx="15">
                  <c:v>P16</c:v>
                </c:pt>
                <c:pt idx="16">
                  <c:v>P17</c:v>
                </c:pt>
                <c:pt idx="17">
                  <c:v>P18</c:v>
                </c:pt>
                <c:pt idx="18">
                  <c:v>P19</c:v>
                </c:pt>
                <c:pt idx="19">
                  <c:v>P20</c:v>
                </c:pt>
                <c:pt idx="20">
                  <c:v>P21</c:v>
                </c:pt>
                <c:pt idx="21">
                  <c:v>P22</c:v>
                </c:pt>
                <c:pt idx="22">
                  <c:v>P23</c:v>
                </c:pt>
                <c:pt idx="23">
                  <c:v>P24</c:v>
                </c:pt>
                <c:pt idx="24">
                  <c:v>P25</c:v>
                </c:pt>
              </c:strCache>
            </c:strRef>
          </c:cat>
          <c:val>
            <c:numRef>
              <c:f>Sheet1!$D$29:$D$53</c:f>
              <c:numCache>
                <c:formatCode>General</c:formatCode>
                <c:ptCount val="25"/>
                <c:pt idx="0">
                  <c:v>3</c:v>
                </c:pt>
                <c:pt idx="1">
                  <c:v>3</c:v>
                </c:pt>
                <c:pt idx="2">
                  <c:v>4</c:v>
                </c:pt>
                <c:pt idx="3">
                  <c:v>4</c:v>
                </c:pt>
                <c:pt idx="4">
                  <c:v>4</c:v>
                </c:pt>
                <c:pt idx="5">
                  <c:v>2</c:v>
                </c:pt>
                <c:pt idx="6">
                  <c:v>2</c:v>
                </c:pt>
                <c:pt idx="7">
                  <c:v>3</c:v>
                </c:pt>
                <c:pt idx="8">
                  <c:v>4</c:v>
                </c:pt>
                <c:pt idx="9">
                  <c:v>4</c:v>
                </c:pt>
                <c:pt idx="10">
                  <c:v>6</c:v>
                </c:pt>
                <c:pt idx="11">
                  <c:v>5</c:v>
                </c:pt>
                <c:pt idx="12">
                  <c:v>4</c:v>
                </c:pt>
                <c:pt idx="13">
                  <c:v>5</c:v>
                </c:pt>
                <c:pt idx="14">
                  <c:v>5</c:v>
                </c:pt>
                <c:pt idx="15">
                  <c:v>3</c:v>
                </c:pt>
                <c:pt idx="16">
                  <c:v>4</c:v>
                </c:pt>
                <c:pt idx="17">
                  <c:v>4</c:v>
                </c:pt>
                <c:pt idx="18">
                  <c:v>3</c:v>
                </c:pt>
                <c:pt idx="19">
                  <c:v>5</c:v>
                </c:pt>
                <c:pt idx="20">
                  <c:v>4</c:v>
                </c:pt>
                <c:pt idx="21">
                  <c:v>4</c:v>
                </c:pt>
                <c:pt idx="22">
                  <c:v>4</c:v>
                </c:pt>
                <c:pt idx="23">
                  <c:v>3</c:v>
                </c:pt>
                <c:pt idx="24">
                  <c:v>5</c:v>
                </c:pt>
              </c:numCache>
            </c:numRef>
          </c:val>
        </c:ser>
        <c:shape val="box"/>
        <c:axId val="52349952"/>
        <c:axId val="52523776"/>
        <c:axId val="0"/>
      </c:bar3DChart>
      <c:catAx>
        <c:axId val="52349952"/>
        <c:scaling>
          <c:orientation val="minMax"/>
        </c:scaling>
        <c:axPos val="b"/>
        <c:tickLblPos val="nextTo"/>
        <c:crossAx val="52523776"/>
        <c:crosses val="autoZero"/>
        <c:auto val="1"/>
        <c:lblAlgn val="ctr"/>
        <c:lblOffset val="100"/>
      </c:catAx>
      <c:valAx>
        <c:axId val="52523776"/>
        <c:scaling>
          <c:orientation val="minMax"/>
        </c:scaling>
        <c:axPos val="l"/>
        <c:majorGridlines/>
        <c:numFmt formatCode="General" sourceLinked="1"/>
        <c:tickLblPos val="nextTo"/>
        <c:crossAx val="52349952"/>
        <c:crosses val="autoZero"/>
        <c:crossBetween val="between"/>
      </c:valAx>
    </c:plotArea>
    <c:legend>
      <c:legendPos val="r"/>
      <c:layout/>
    </c:legend>
    <c:plotVisOnly val="1"/>
  </c:chart>
  <c:spPr>
    <a:solidFill>
      <a:schemeClr val="bg1"/>
    </a:solidFill>
    <a:ln>
      <a:solidFill>
        <a:schemeClr val="accent2">
          <a:lumMod val="75000"/>
        </a:schemeClr>
      </a:solid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30"/>
      <c:perspective val="30"/>
    </c:view3D>
    <c:plotArea>
      <c:layout/>
      <c:pie3DChart>
        <c:varyColors val="1"/>
        <c:ser>
          <c:idx val="0"/>
          <c:order val="0"/>
          <c:explosion val="25"/>
          <c:dLbls>
            <c:showPercent val="1"/>
          </c:dLbls>
          <c:cat>
            <c:strRef>
              <c:f>Sheet1!$B$10:$B$13</c:f>
              <c:strCache>
                <c:ptCount val="4"/>
                <c:pt idx="0">
                  <c:v>Analyze</c:v>
                </c:pt>
                <c:pt idx="1">
                  <c:v>Generation</c:v>
                </c:pt>
                <c:pt idx="2">
                  <c:v>Resolve</c:v>
                </c:pt>
                <c:pt idx="3">
                  <c:v>Parse and Scan</c:v>
                </c:pt>
              </c:strCache>
            </c:strRef>
          </c:cat>
          <c:val>
            <c:numRef>
              <c:f>Sheet1!$C$10:$C$13</c:f>
              <c:numCache>
                <c:formatCode>General</c:formatCode>
                <c:ptCount val="4"/>
                <c:pt idx="0">
                  <c:v>3</c:v>
                </c:pt>
                <c:pt idx="1">
                  <c:v>5</c:v>
                </c:pt>
                <c:pt idx="2">
                  <c:v>21</c:v>
                </c:pt>
                <c:pt idx="3">
                  <c:v>71</c:v>
                </c:pt>
              </c:numCache>
            </c:numRef>
          </c:val>
        </c:ser>
        <c:dLbls>
          <c:showPercent val="1"/>
        </c:dLbls>
      </c:pie3DChart>
    </c:plotArea>
    <c:legend>
      <c:legendPos val="t"/>
      <c:layout/>
    </c:legend>
    <c:plotVisOnly val="1"/>
  </c:chart>
  <c:spPr>
    <a:solidFill>
      <a:prstClr val="white"/>
    </a:solidFill>
    <a:ln>
      <a:solidFill>
        <a:schemeClr val="accent2">
          <a:lumMod val="75000"/>
        </a:schemeClr>
      </a:solidFill>
    </a:ln>
  </c:sp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65" charset="0"/>
              </a:defRPr>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65" charset="0"/>
              </a:defRPr>
            </a:lvl1pPr>
          </a:lstStyle>
          <a:p>
            <a:fld id="{4E92FEB8-4508-46AB-9920-B9E587CC8D90}" type="datetime1">
              <a:rPr lang="en-US"/>
              <a:pPr/>
              <a:t>12/6/2008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65" charset="0"/>
              </a:defRPr>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65" charset="0"/>
              </a:defRPr>
            </a:lvl1pPr>
          </a:lstStyle>
          <a:p>
            <a:fld id="{AFD51448-22C7-4CE4-8980-0F69B662CB6E}"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65" charset="0"/>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65" charset="0"/>
              </a:defRPr>
            </a:lvl1pPr>
          </a:lstStyle>
          <a:p>
            <a:fld id="{7FADABD0-2054-4984-91FE-2912B833D656}" type="datetime1">
              <a:rPr lang="en-US"/>
              <a:pPr/>
              <a:t>12/6/2008</a:t>
            </a:fld>
            <a:endParaRPr lang="en-US"/>
          </a:p>
        </p:txBody>
      </p:sp>
      <p:sp>
        <p:nvSpPr>
          <p:cNvPr id="4" name="Slide Image Placeholder 3"/>
          <p:cNvSpPr>
            <a:spLocks noGrp="1" noRot="1" noChangeAspect="1"/>
          </p:cNvSpPr>
          <p:nvPr>
            <p:ph type="sldImg" idx="2"/>
          </p:nvPr>
        </p:nvSpPr>
        <p:spPr>
          <a:xfrm>
            <a:off x="2286000" y="685800"/>
            <a:ext cx="2286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65" charset="0"/>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65" charset="0"/>
              </a:defRPr>
            </a:lvl1pPr>
          </a:lstStyle>
          <a:p>
            <a:fld id="{985B08F3-C80A-479A-BB8A-40076C4203C2}" type="slidenum">
              <a:rPr lang="en-US"/>
              <a:pPr/>
              <a:t>‹#›</a:t>
            </a:fld>
            <a:endParaRPr lang="en-US"/>
          </a:p>
        </p:txBody>
      </p:sp>
    </p:spTree>
  </p:cSld>
  <p:clrMap bg1="lt1" tx1="dk1" bg2="lt2" tx2="dk2" accent1="accent1" accent2="accent2" accent3="accent3" accent4="accent4" accent5="accent5" accent6="accent6" hlink="hlink" folHlink="folHlink"/>
  <p:notesStyle>
    <a:lvl1pPr algn="l" defTabSz="1566863" rtl="0" eaLnBrk="0" fontAlgn="base" hangingPunct="0">
      <a:spcBef>
        <a:spcPct val="30000"/>
      </a:spcBef>
      <a:spcAft>
        <a:spcPct val="0"/>
      </a:spcAft>
      <a:defRPr sz="4100" kern="1200">
        <a:solidFill>
          <a:schemeClr val="tx1"/>
        </a:solidFill>
        <a:latin typeface="+mn-lt"/>
        <a:ea typeface="ＭＳ Ｐゴシック" charset="-128"/>
        <a:cs typeface="ＭＳ Ｐゴシック" charset="-128"/>
      </a:defRPr>
    </a:lvl1pPr>
    <a:lvl2pPr marL="1566863" algn="l" defTabSz="1566863" rtl="0" eaLnBrk="0" fontAlgn="base" hangingPunct="0">
      <a:spcBef>
        <a:spcPct val="30000"/>
      </a:spcBef>
      <a:spcAft>
        <a:spcPct val="0"/>
      </a:spcAft>
      <a:defRPr sz="4100" kern="1200">
        <a:solidFill>
          <a:schemeClr val="tx1"/>
        </a:solidFill>
        <a:latin typeface="+mn-lt"/>
        <a:ea typeface="ＭＳ Ｐゴシック" charset="-128"/>
        <a:cs typeface="+mn-cs"/>
      </a:defRPr>
    </a:lvl2pPr>
    <a:lvl3pPr marL="3133725" algn="l" defTabSz="1566863" rtl="0" eaLnBrk="0" fontAlgn="base" hangingPunct="0">
      <a:spcBef>
        <a:spcPct val="30000"/>
      </a:spcBef>
      <a:spcAft>
        <a:spcPct val="0"/>
      </a:spcAft>
      <a:defRPr sz="4100" kern="1200">
        <a:solidFill>
          <a:schemeClr val="tx1"/>
        </a:solidFill>
        <a:latin typeface="+mn-lt"/>
        <a:ea typeface="ＭＳ Ｐゴシック" charset="-128"/>
        <a:cs typeface="+mn-cs"/>
      </a:defRPr>
    </a:lvl3pPr>
    <a:lvl4pPr marL="4702175" algn="l" defTabSz="1566863" rtl="0" eaLnBrk="0" fontAlgn="base" hangingPunct="0">
      <a:spcBef>
        <a:spcPct val="30000"/>
      </a:spcBef>
      <a:spcAft>
        <a:spcPct val="0"/>
      </a:spcAft>
      <a:defRPr sz="4100" kern="1200">
        <a:solidFill>
          <a:schemeClr val="tx1"/>
        </a:solidFill>
        <a:latin typeface="+mn-lt"/>
        <a:ea typeface="ＭＳ Ｐゴシック" charset="-128"/>
        <a:cs typeface="+mn-cs"/>
      </a:defRPr>
    </a:lvl4pPr>
    <a:lvl5pPr marL="6269038" algn="l" defTabSz="1566863" rtl="0" eaLnBrk="0" fontAlgn="base" hangingPunct="0">
      <a:spcBef>
        <a:spcPct val="30000"/>
      </a:spcBef>
      <a:spcAft>
        <a:spcPct val="0"/>
      </a:spcAft>
      <a:defRPr sz="4100" kern="1200">
        <a:solidFill>
          <a:schemeClr val="tx1"/>
        </a:solidFill>
        <a:latin typeface="+mn-lt"/>
        <a:ea typeface="ＭＳ Ｐゴシック" charset="-128"/>
        <a:cs typeface="+mn-cs"/>
      </a:defRPr>
    </a:lvl5pPr>
    <a:lvl6pPr marL="7837551" algn="l" defTabSz="1567510" rtl="0" eaLnBrk="1" latinLnBrk="0" hangingPunct="1">
      <a:defRPr sz="4100" kern="1200">
        <a:solidFill>
          <a:schemeClr val="tx1"/>
        </a:solidFill>
        <a:latin typeface="+mn-lt"/>
        <a:ea typeface="+mn-ea"/>
        <a:cs typeface="+mn-cs"/>
      </a:defRPr>
    </a:lvl6pPr>
    <a:lvl7pPr marL="9405061" algn="l" defTabSz="1567510" rtl="0" eaLnBrk="1" latinLnBrk="0" hangingPunct="1">
      <a:defRPr sz="4100" kern="1200">
        <a:solidFill>
          <a:schemeClr val="tx1"/>
        </a:solidFill>
        <a:latin typeface="+mn-lt"/>
        <a:ea typeface="+mn-ea"/>
        <a:cs typeface="+mn-cs"/>
      </a:defRPr>
    </a:lvl7pPr>
    <a:lvl8pPr marL="10972571" algn="l" defTabSz="1567510" rtl="0" eaLnBrk="1" latinLnBrk="0" hangingPunct="1">
      <a:defRPr sz="4100" kern="1200">
        <a:solidFill>
          <a:schemeClr val="tx1"/>
        </a:solidFill>
        <a:latin typeface="+mn-lt"/>
        <a:ea typeface="+mn-ea"/>
        <a:cs typeface="+mn-cs"/>
      </a:defRPr>
    </a:lvl8pPr>
    <a:lvl9pPr marL="12540082" algn="l" defTabSz="1567510" rtl="0" eaLnBrk="1" latinLnBrk="0" hangingPunct="1">
      <a:defRPr sz="4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65" charset="-128"/>
            </a:endParaRPr>
          </a:p>
        </p:txBody>
      </p:sp>
      <p:sp>
        <p:nvSpPr>
          <p:cNvPr id="16388" name="Slide Number Placeholder 3"/>
          <p:cNvSpPr>
            <a:spLocks noGrp="1"/>
          </p:cNvSpPr>
          <p:nvPr>
            <p:ph type="sldNum" sz="quarter" idx="5"/>
          </p:nvPr>
        </p:nvSpPr>
        <p:spPr bwMode="auto">
          <a:ln>
            <a:miter lim="800000"/>
            <a:headEnd/>
            <a:tailEnd/>
          </a:ln>
        </p:spPr>
        <p:txBody>
          <a:bodyPr/>
          <a:lstStyle/>
          <a:p>
            <a:fld id="{1CFC01E0-5518-41D9-9BDD-66404E07BD6D}" type="slidenum">
              <a:rPr lang="en-US"/>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10226043"/>
            <a:ext cx="1865376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3291840" y="18653760"/>
            <a:ext cx="15361920" cy="841248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0D7BDF4D-6859-4EAB-AC53-F56ECE4CBE9A}" type="datetime1">
              <a:rPr lang="en-US"/>
              <a:pPr/>
              <a:t>12/6/2008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3A84345-5055-4B65-B7CC-04CBC3C2028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ABF1990-C320-456D-BDDC-9F7929AAB7F0}" type="datetime1">
              <a:rPr lang="en-US"/>
              <a:pPr/>
              <a:t>12/6/2008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2033974-682E-431B-B240-A3B937B1332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910560" y="1318265"/>
            <a:ext cx="4937760" cy="280873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97280" y="1318265"/>
            <a:ext cx="14447520"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2470900-14F3-42D6-B29C-4EF2AB0D206A}" type="datetime1">
              <a:rPr lang="en-US"/>
              <a:pPr/>
              <a:t>12/6/2008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9DC1B4B-BAD2-4CF1-A56C-DC300FC0A25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504B970-71AE-48F7-87A8-FD7394633394}" type="datetime1">
              <a:rPr lang="en-US"/>
              <a:pPr/>
              <a:t>12/6/2008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EFFF72B-626C-4E9A-98DB-B3341207C26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1" y="21153122"/>
            <a:ext cx="18653760" cy="653796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1733551" y="13952225"/>
            <a:ext cx="18653760" cy="7200898"/>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9F4E679-911D-4A83-8CE6-C8127B558ACA}" type="datetime1">
              <a:rPr lang="en-US"/>
              <a:pPr/>
              <a:t>12/6/2008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16F0C91-57C3-4CBC-AB11-EBB7953B16F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97280" y="7680963"/>
            <a:ext cx="9692640" cy="2172462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155680" y="7680963"/>
            <a:ext cx="9692640" cy="2172462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B529CE69-4835-4AFB-AAD3-8982B95F2EFA}" type="datetime1">
              <a:rPr lang="en-US"/>
              <a:pPr/>
              <a:t>12/6/2008</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04A32CD4-4E62-4784-B255-2F42C9BC107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97281" y="7368543"/>
            <a:ext cx="9696451" cy="3070857"/>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1097281" y="10439400"/>
            <a:ext cx="9696451" cy="18966183"/>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1148061" y="7368543"/>
            <a:ext cx="9700260" cy="3070857"/>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11148061" y="10439400"/>
            <a:ext cx="9700260" cy="18966183"/>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94E82A1F-4358-4121-BDFC-726C33F16E5E}" type="datetime1">
              <a:rPr lang="en-US"/>
              <a:pPr/>
              <a:t>12/6/2008</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B0B3090F-0E51-4197-9E01-AB55C507BFA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57CC5DC9-8A64-4EA6-9804-8D18CB3C0416}" type="datetime1">
              <a:rPr lang="en-US"/>
              <a:pPr/>
              <a:t>12/6/2008</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418AEA6D-6B60-4E75-916C-2EDF73BF939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7F2D205A-24BD-43F1-824C-C3D4713A12CA}" type="datetime1">
              <a:rPr lang="en-US"/>
              <a:pPr/>
              <a:t>12/6/2008</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1DA2E0E6-6E6E-4016-9AA9-9AF4C7D1F2D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1" y="1310640"/>
            <a:ext cx="7219951" cy="557784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8580120" y="1310643"/>
            <a:ext cx="12268200" cy="28094942"/>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281" y="6888483"/>
            <a:ext cx="7219951" cy="22517102"/>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52DE7DDE-A732-4FB7-A087-DE1EFE9AD417}" type="datetime1">
              <a:rPr lang="en-US"/>
              <a:pPr/>
              <a:t>12/6/2008</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652A73B-5580-4F47-8155-0C2BB408075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1491" y="23042880"/>
            <a:ext cx="13167360" cy="2720342"/>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4301491" y="2941320"/>
            <a:ext cx="13167360" cy="19751040"/>
          </a:xfrm>
        </p:spPr>
        <p:txBody>
          <a:bodyPr rtlCol="0">
            <a:normAutofit/>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pPr lvl="0"/>
            <a:endParaRPr lang="en-US" noProof="0" smtClean="0"/>
          </a:p>
        </p:txBody>
      </p:sp>
      <p:sp>
        <p:nvSpPr>
          <p:cNvPr id="4" name="Text Placeholder 3"/>
          <p:cNvSpPr>
            <a:spLocks noGrp="1"/>
          </p:cNvSpPr>
          <p:nvPr>
            <p:ph type="body" sz="half" idx="2"/>
          </p:nvPr>
        </p:nvSpPr>
        <p:spPr>
          <a:xfrm>
            <a:off x="4301491" y="25763222"/>
            <a:ext cx="13167360" cy="3863338"/>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8C2AC30-C159-4A0A-89E7-23953D448DA8}" type="datetime1">
              <a:rPr lang="en-US"/>
              <a:pPr/>
              <a:t>12/6/2008</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AB3FE204-E5FC-4B5D-B7CF-98215AB8D3E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096963" y="1317625"/>
            <a:ext cx="19751675" cy="5486400"/>
          </a:xfrm>
          <a:prstGeom prst="rect">
            <a:avLst/>
          </a:prstGeom>
          <a:noFill/>
          <a:ln w="9525">
            <a:noFill/>
            <a:miter lim="800000"/>
            <a:headEnd/>
            <a:tailEnd/>
          </a:ln>
        </p:spPr>
        <p:txBody>
          <a:bodyPr vert="horz" wrap="square" lIns="313502" tIns="156751" rIns="313502" bIns="156751"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1096963" y="7680325"/>
            <a:ext cx="19751675" cy="21724938"/>
          </a:xfrm>
          <a:prstGeom prst="rect">
            <a:avLst/>
          </a:prstGeom>
          <a:noFill/>
          <a:ln w="9525">
            <a:noFill/>
            <a:miter lim="800000"/>
            <a:headEnd/>
            <a:tailEnd/>
          </a:ln>
        </p:spPr>
        <p:txBody>
          <a:bodyPr vert="horz" wrap="square" lIns="313502" tIns="156751" rIns="313502" bIns="15675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1096963" y="30510163"/>
            <a:ext cx="5121275" cy="1752600"/>
          </a:xfrm>
          <a:prstGeom prst="rect">
            <a:avLst/>
          </a:prstGeom>
        </p:spPr>
        <p:txBody>
          <a:bodyPr vert="horz" wrap="square" lIns="313502" tIns="156751" rIns="313502" bIns="156751" numCol="1" anchor="ctr" anchorCtr="0" compatLnSpc="1">
            <a:prstTxWarp prst="textNoShape">
              <a:avLst/>
            </a:prstTxWarp>
          </a:bodyPr>
          <a:lstStyle>
            <a:lvl1pPr>
              <a:defRPr sz="4100">
                <a:solidFill>
                  <a:srgbClr val="898989"/>
                </a:solidFill>
                <a:latin typeface="Calibri" pitchFamily="-65" charset="0"/>
              </a:defRPr>
            </a:lvl1pPr>
          </a:lstStyle>
          <a:p>
            <a:fld id="{2B334FF3-9C73-4406-A61C-9C6D2ECCDD74}" type="datetime1">
              <a:rPr lang="en-US"/>
              <a:pPr/>
              <a:t>12/6/2008</a:t>
            </a:fld>
            <a:endParaRPr lang="en-US"/>
          </a:p>
        </p:txBody>
      </p:sp>
      <p:sp>
        <p:nvSpPr>
          <p:cNvPr id="5" name="Footer Placeholder 4"/>
          <p:cNvSpPr>
            <a:spLocks noGrp="1"/>
          </p:cNvSpPr>
          <p:nvPr>
            <p:ph type="ftr" sz="quarter" idx="3"/>
          </p:nvPr>
        </p:nvSpPr>
        <p:spPr>
          <a:xfrm>
            <a:off x="7497763" y="30510163"/>
            <a:ext cx="6950075" cy="1752600"/>
          </a:xfrm>
          <a:prstGeom prst="rect">
            <a:avLst/>
          </a:prstGeom>
        </p:spPr>
        <p:txBody>
          <a:bodyPr vert="horz" wrap="square" lIns="313502" tIns="156751" rIns="313502" bIns="156751" numCol="1" anchor="ctr" anchorCtr="0" compatLnSpc="1">
            <a:prstTxWarp prst="textNoShape">
              <a:avLst/>
            </a:prstTxWarp>
          </a:bodyPr>
          <a:lstStyle>
            <a:lvl1pPr algn="ctr">
              <a:defRPr sz="4100">
                <a:solidFill>
                  <a:srgbClr val="898989"/>
                </a:solidFill>
                <a:latin typeface="Calibri" pitchFamily="-65" charset="0"/>
              </a:defRPr>
            </a:lvl1pPr>
          </a:lstStyle>
          <a:p>
            <a:endParaRPr lang="en-US"/>
          </a:p>
        </p:txBody>
      </p:sp>
      <p:sp>
        <p:nvSpPr>
          <p:cNvPr id="6" name="Slide Number Placeholder 5"/>
          <p:cNvSpPr>
            <a:spLocks noGrp="1"/>
          </p:cNvSpPr>
          <p:nvPr>
            <p:ph type="sldNum" sz="quarter" idx="4"/>
          </p:nvPr>
        </p:nvSpPr>
        <p:spPr>
          <a:xfrm>
            <a:off x="15727363" y="30510163"/>
            <a:ext cx="5121275" cy="1752600"/>
          </a:xfrm>
          <a:prstGeom prst="rect">
            <a:avLst/>
          </a:prstGeom>
        </p:spPr>
        <p:txBody>
          <a:bodyPr vert="horz" wrap="square" lIns="313502" tIns="156751" rIns="313502" bIns="156751" numCol="1" anchor="ctr" anchorCtr="0" compatLnSpc="1">
            <a:prstTxWarp prst="textNoShape">
              <a:avLst/>
            </a:prstTxWarp>
          </a:bodyPr>
          <a:lstStyle>
            <a:lvl1pPr algn="r">
              <a:defRPr sz="4100">
                <a:solidFill>
                  <a:srgbClr val="898989"/>
                </a:solidFill>
                <a:latin typeface="Calibri" pitchFamily="-65" charset="0"/>
              </a:defRPr>
            </a:lvl1pPr>
          </a:lstStyle>
          <a:p>
            <a:fld id="{A7F2BBC7-1EB8-40FB-8DCC-50116B215B9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6863" rtl="0" eaLnBrk="0" fontAlgn="base" hangingPunct="0">
        <a:spcBef>
          <a:spcPct val="0"/>
        </a:spcBef>
        <a:spcAft>
          <a:spcPct val="0"/>
        </a:spcAft>
        <a:defRPr sz="15100" kern="1200">
          <a:solidFill>
            <a:schemeClr val="tx1"/>
          </a:solidFill>
          <a:latin typeface="+mj-lt"/>
          <a:ea typeface="ＭＳ Ｐゴシック" charset="-128"/>
          <a:cs typeface="ＭＳ Ｐゴシック" charset="-128"/>
        </a:defRPr>
      </a:lvl1pPr>
      <a:lvl2pPr algn="ctr" defTabSz="1566863" rtl="0" eaLnBrk="0" fontAlgn="base" hangingPunct="0">
        <a:spcBef>
          <a:spcPct val="0"/>
        </a:spcBef>
        <a:spcAft>
          <a:spcPct val="0"/>
        </a:spcAft>
        <a:defRPr sz="15100">
          <a:solidFill>
            <a:schemeClr val="tx1"/>
          </a:solidFill>
          <a:latin typeface="Calibri" charset="0"/>
          <a:ea typeface="ＭＳ Ｐゴシック" charset="-128"/>
          <a:cs typeface="ＭＳ Ｐゴシック" charset="-128"/>
        </a:defRPr>
      </a:lvl2pPr>
      <a:lvl3pPr algn="ctr" defTabSz="1566863" rtl="0" eaLnBrk="0" fontAlgn="base" hangingPunct="0">
        <a:spcBef>
          <a:spcPct val="0"/>
        </a:spcBef>
        <a:spcAft>
          <a:spcPct val="0"/>
        </a:spcAft>
        <a:defRPr sz="15100">
          <a:solidFill>
            <a:schemeClr val="tx1"/>
          </a:solidFill>
          <a:latin typeface="Calibri" charset="0"/>
          <a:ea typeface="ＭＳ Ｐゴシック" charset="-128"/>
          <a:cs typeface="ＭＳ Ｐゴシック" charset="-128"/>
        </a:defRPr>
      </a:lvl3pPr>
      <a:lvl4pPr algn="ctr" defTabSz="1566863" rtl="0" eaLnBrk="0" fontAlgn="base" hangingPunct="0">
        <a:spcBef>
          <a:spcPct val="0"/>
        </a:spcBef>
        <a:spcAft>
          <a:spcPct val="0"/>
        </a:spcAft>
        <a:defRPr sz="15100">
          <a:solidFill>
            <a:schemeClr val="tx1"/>
          </a:solidFill>
          <a:latin typeface="Calibri" charset="0"/>
          <a:ea typeface="ＭＳ Ｐゴシック" charset="-128"/>
          <a:cs typeface="ＭＳ Ｐゴシック" charset="-128"/>
        </a:defRPr>
      </a:lvl4pPr>
      <a:lvl5pPr algn="ctr" defTabSz="1566863" rtl="0" eaLnBrk="0" fontAlgn="base" hangingPunct="0">
        <a:spcBef>
          <a:spcPct val="0"/>
        </a:spcBef>
        <a:spcAft>
          <a:spcPct val="0"/>
        </a:spcAft>
        <a:defRPr sz="15100">
          <a:solidFill>
            <a:schemeClr val="tx1"/>
          </a:solidFill>
          <a:latin typeface="Calibri" charset="0"/>
          <a:ea typeface="ＭＳ Ｐゴシック" charset="-128"/>
          <a:cs typeface="ＭＳ Ｐゴシック" charset="-128"/>
        </a:defRPr>
      </a:lvl5pPr>
      <a:lvl6pPr marL="457200" algn="ctr" defTabSz="1566863" rtl="0" fontAlgn="base">
        <a:spcBef>
          <a:spcPct val="0"/>
        </a:spcBef>
        <a:spcAft>
          <a:spcPct val="0"/>
        </a:spcAft>
        <a:defRPr sz="15100">
          <a:solidFill>
            <a:schemeClr val="tx1"/>
          </a:solidFill>
          <a:latin typeface="Calibri" charset="0"/>
          <a:ea typeface="ＭＳ Ｐゴシック" charset="-128"/>
          <a:cs typeface="ＭＳ Ｐゴシック" charset="-128"/>
        </a:defRPr>
      </a:lvl6pPr>
      <a:lvl7pPr marL="914400" algn="ctr" defTabSz="1566863" rtl="0" fontAlgn="base">
        <a:spcBef>
          <a:spcPct val="0"/>
        </a:spcBef>
        <a:spcAft>
          <a:spcPct val="0"/>
        </a:spcAft>
        <a:defRPr sz="15100">
          <a:solidFill>
            <a:schemeClr val="tx1"/>
          </a:solidFill>
          <a:latin typeface="Calibri" charset="0"/>
          <a:ea typeface="ＭＳ Ｐゴシック" charset="-128"/>
          <a:cs typeface="ＭＳ Ｐゴシック" charset="-128"/>
        </a:defRPr>
      </a:lvl7pPr>
      <a:lvl8pPr marL="1371600" algn="ctr" defTabSz="1566863" rtl="0" fontAlgn="base">
        <a:spcBef>
          <a:spcPct val="0"/>
        </a:spcBef>
        <a:spcAft>
          <a:spcPct val="0"/>
        </a:spcAft>
        <a:defRPr sz="15100">
          <a:solidFill>
            <a:schemeClr val="tx1"/>
          </a:solidFill>
          <a:latin typeface="Calibri" charset="0"/>
          <a:ea typeface="ＭＳ Ｐゴシック" charset="-128"/>
          <a:cs typeface="ＭＳ Ｐゴシック" charset="-128"/>
        </a:defRPr>
      </a:lvl8pPr>
      <a:lvl9pPr marL="1828800" algn="ctr" defTabSz="1566863" rtl="0" fontAlgn="base">
        <a:spcBef>
          <a:spcPct val="0"/>
        </a:spcBef>
        <a:spcAft>
          <a:spcPct val="0"/>
        </a:spcAft>
        <a:defRPr sz="15100">
          <a:solidFill>
            <a:schemeClr val="tx1"/>
          </a:solidFill>
          <a:latin typeface="Calibri" charset="0"/>
          <a:ea typeface="ＭＳ Ｐゴシック" charset="-128"/>
          <a:cs typeface="ＭＳ Ｐゴシック" charset="-128"/>
        </a:defRPr>
      </a:lvl9pPr>
    </p:titleStyle>
    <p:bodyStyle>
      <a:lvl1pPr marL="1174750" indent="-1174750" algn="l" defTabSz="1566863" rtl="0" eaLnBrk="0" fontAlgn="base" hangingPunct="0">
        <a:spcBef>
          <a:spcPct val="20000"/>
        </a:spcBef>
        <a:spcAft>
          <a:spcPct val="0"/>
        </a:spcAft>
        <a:buFont typeface="Arial" charset="0"/>
        <a:buChar char="•"/>
        <a:defRPr sz="11000" kern="1200">
          <a:solidFill>
            <a:schemeClr val="tx1"/>
          </a:solidFill>
          <a:latin typeface="+mn-lt"/>
          <a:ea typeface="ＭＳ Ｐゴシック" charset="-128"/>
          <a:cs typeface="ＭＳ Ｐゴシック" charset="-128"/>
        </a:defRPr>
      </a:lvl1pPr>
      <a:lvl2pPr marL="2546350" indent="-979488" algn="l" defTabSz="1566863" rtl="0" eaLnBrk="0" fontAlgn="base" hangingPunct="0">
        <a:spcBef>
          <a:spcPct val="20000"/>
        </a:spcBef>
        <a:spcAft>
          <a:spcPct val="0"/>
        </a:spcAft>
        <a:buFont typeface="Arial" charset="0"/>
        <a:buChar char="–"/>
        <a:defRPr sz="9600" kern="1200">
          <a:solidFill>
            <a:schemeClr val="tx1"/>
          </a:solidFill>
          <a:latin typeface="+mn-lt"/>
          <a:ea typeface="ＭＳ Ｐゴシック" charset="-128"/>
          <a:cs typeface="+mn-cs"/>
        </a:defRPr>
      </a:lvl2pPr>
      <a:lvl3pPr marL="3917950" indent="-782638" algn="l" defTabSz="1566863" rtl="0" eaLnBrk="0" fontAlgn="base" hangingPunct="0">
        <a:spcBef>
          <a:spcPct val="20000"/>
        </a:spcBef>
        <a:spcAft>
          <a:spcPct val="0"/>
        </a:spcAft>
        <a:buFont typeface="Arial" charset="0"/>
        <a:buChar char="•"/>
        <a:defRPr sz="8200" kern="1200">
          <a:solidFill>
            <a:schemeClr val="tx1"/>
          </a:solidFill>
          <a:latin typeface="+mn-lt"/>
          <a:ea typeface="ＭＳ Ｐゴシック" charset="-128"/>
          <a:cs typeface="+mn-cs"/>
        </a:defRPr>
      </a:lvl3pPr>
      <a:lvl4pPr marL="5484813" indent="-782638" algn="l" defTabSz="1566863" rtl="0" eaLnBrk="0" fontAlgn="base" hangingPunct="0">
        <a:spcBef>
          <a:spcPct val="20000"/>
        </a:spcBef>
        <a:spcAft>
          <a:spcPct val="0"/>
        </a:spcAft>
        <a:buFont typeface="Arial" charset="0"/>
        <a:buChar char="–"/>
        <a:defRPr sz="6900" kern="1200">
          <a:solidFill>
            <a:schemeClr val="tx1"/>
          </a:solidFill>
          <a:latin typeface="+mn-lt"/>
          <a:ea typeface="ＭＳ Ｐゴシック" charset="-128"/>
          <a:cs typeface="+mn-cs"/>
        </a:defRPr>
      </a:lvl4pPr>
      <a:lvl5pPr marL="7053263" indent="-782638" algn="l" defTabSz="1566863" rtl="0" eaLnBrk="0" fontAlgn="base" hangingPunct="0">
        <a:spcBef>
          <a:spcPct val="20000"/>
        </a:spcBef>
        <a:spcAft>
          <a:spcPct val="0"/>
        </a:spcAft>
        <a:buFont typeface="Arial" charset="0"/>
        <a:buChar char="»"/>
        <a:defRPr sz="6900" kern="1200">
          <a:solidFill>
            <a:schemeClr val="tx1"/>
          </a:solidFill>
          <a:latin typeface="+mn-lt"/>
          <a:ea typeface="ＭＳ Ｐゴシック" charset="-128"/>
          <a:cs typeface="+mn-cs"/>
        </a:defRPr>
      </a:lvl5pPr>
      <a:lvl6pPr marL="8621306" indent="-783755" algn="l" defTabSz="1567510" rtl="0" eaLnBrk="1" latinLnBrk="0" hangingPunct="1">
        <a:spcBef>
          <a:spcPct val="20000"/>
        </a:spcBef>
        <a:buFont typeface="Arial"/>
        <a:buChar char="•"/>
        <a:defRPr sz="6900" kern="1200">
          <a:solidFill>
            <a:schemeClr val="tx1"/>
          </a:solidFill>
          <a:latin typeface="+mn-lt"/>
          <a:ea typeface="+mn-ea"/>
          <a:cs typeface="+mn-cs"/>
        </a:defRPr>
      </a:lvl6pPr>
      <a:lvl7pPr marL="10188816" indent="-783755" algn="l" defTabSz="1567510" rtl="0" eaLnBrk="1" latinLnBrk="0" hangingPunct="1">
        <a:spcBef>
          <a:spcPct val="20000"/>
        </a:spcBef>
        <a:buFont typeface="Arial"/>
        <a:buChar char="•"/>
        <a:defRPr sz="6900" kern="1200">
          <a:solidFill>
            <a:schemeClr val="tx1"/>
          </a:solidFill>
          <a:latin typeface="+mn-lt"/>
          <a:ea typeface="+mn-ea"/>
          <a:cs typeface="+mn-cs"/>
        </a:defRPr>
      </a:lvl7pPr>
      <a:lvl8pPr marL="11756327" indent="-783755" algn="l" defTabSz="1567510" rtl="0" eaLnBrk="1" latinLnBrk="0" hangingPunct="1">
        <a:spcBef>
          <a:spcPct val="20000"/>
        </a:spcBef>
        <a:buFont typeface="Arial"/>
        <a:buChar char="•"/>
        <a:defRPr sz="6900" kern="1200">
          <a:solidFill>
            <a:schemeClr val="tx1"/>
          </a:solidFill>
          <a:latin typeface="+mn-lt"/>
          <a:ea typeface="+mn-ea"/>
          <a:cs typeface="+mn-cs"/>
        </a:defRPr>
      </a:lvl8pPr>
      <a:lvl9pPr marL="13323837" indent="-783755" algn="l" defTabSz="1567510" rtl="0" eaLnBrk="1" latinLnBrk="0" hangingPunct="1">
        <a:spcBef>
          <a:spcPct val="20000"/>
        </a:spcBef>
        <a:buFont typeface="Arial"/>
        <a:buChar char="•"/>
        <a:defRPr sz="6900" kern="1200">
          <a:solidFill>
            <a:schemeClr val="tx1"/>
          </a:solidFill>
          <a:latin typeface="+mn-lt"/>
          <a:ea typeface="+mn-ea"/>
          <a:cs typeface="+mn-cs"/>
        </a:defRPr>
      </a:lvl9pPr>
    </p:bodyStyle>
    <p:otherStyle>
      <a:defPPr>
        <a:defRPr lang="en-US"/>
      </a:defPPr>
      <a:lvl1pPr marL="0" algn="l" defTabSz="1567510" rtl="0" eaLnBrk="1" latinLnBrk="0" hangingPunct="1">
        <a:defRPr sz="6200" kern="1200">
          <a:solidFill>
            <a:schemeClr val="tx1"/>
          </a:solidFill>
          <a:latin typeface="+mn-lt"/>
          <a:ea typeface="+mn-ea"/>
          <a:cs typeface="+mn-cs"/>
        </a:defRPr>
      </a:lvl1pPr>
      <a:lvl2pPr marL="1567510" algn="l" defTabSz="1567510" rtl="0" eaLnBrk="1" latinLnBrk="0" hangingPunct="1">
        <a:defRPr sz="6200" kern="1200">
          <a:solidFill>
            <a:schemeClr val="tx1"/>
          </a:solidFill>
          <a:latin typeface="+mn-lt"/>
          <a:ea typeface="+mn-ea"/>
          <a:cs typeface="+mn-cs"/>
        </a:defRPr>
      </a:lvl2pPr>
      <a:lvl3pPr marL="3135020" algn="l" defTabSz="1567510" rtl="0" eaLnBrk="1" latinLnBrk="0" hangingPunct="1">
        <a:defRPr sz="6200" kern="1200">
          <a:solidFill>
            <a:schemeClr val="tx1"/>
          </a:solidFill>
          <a:latin typeface="+mn-lt"/>
          <a:ea typeface="+mn-ea"/>
          <a:cs typeface="+mn-cs"/>
        </a:defRPr>
      </a:lvl3pPr>
      <a:lvl4pPr marL="4702531" algn="l" defTabSz="1567510" rtl="0" eaLnBrk="1" latinLnBrk="0" hangingPunct="1">
        <a:defRPr sz="6200" kern="1200">
          <a:solidFill>
            <a:schemeClr val="tx1"/>
          </a:solidFill>
          <a:latin typeface="+mn-lt"/>
          <a:ea typeface="+mn-ea"/>
          <a:cs typeface="+mn-cs"/>
        </a:defRPr>
      </a:lvl4pPr>
      <a:lvl5pPr marL="6270041" algn="l" defTabSz="1567510" rtl="0" eaLnBrk="1" latinLnBrk="0" hangingPunct="1">
        <a:defRPr sz="6200" kern="1200">
          <a:solidFill>
            <a:schemeClr val="tx1"/>
          </a:solidFill>
          <a:latin typeface="+mn-lt"/>
          <a:ea typeface="+mn-ea"/>
          <a:cs typeface="+mn-cs"/>
        </a:defRPr>
      </a:lvl5pPr>
      <a:lvl6pPr marL="7837551" algn="l" defTabSz="1567510" rtl="0" eaLnBrk="1" latinLnBrk="0" hangingPunct="1">
        <a:defRPr sz="6200" kern="1200">
          <a:solidFill>
            <a:schemeClr val="tx1"/>
          </a:solidFill>
          <a:latin typeface="+mn-lt"/>
          <a:ea typeface="+mn-ea"/>
          <a:cs typeface="+mn-cs"/>
        </a:defRPr>
      </a:lvl6pPr>
      <a:lvl7pPr marL="9405061" algn="l" defTabSz="1567510" rtl="0" eaLnBrk="1" latinLnBrk="0" hangingPunct="1">
        <a:defRPr sz="6200" kern="1200">
          <a:solidFill>
            <a:schemeClr val="tx1"/>
          </a:solidFill>
          <a:latin typeface="+mn-lt"/>
          <a:ea typeface="+mn-ea"/>
          <a:cs typeface="+mn-cs"/>
        </a:defRPr>
      </a:lvl7pPr>
      <a:lvl8pPr marL="10972571" algn="l" defTabSz="1567510" rtl="0" eaLnBrk="1" latinLnBrk="0" hangingPunct="1">
        <a:defRPr sz="6200" kern="1200">
          <a:solidFill>
            <a:schemeClr val="tx1"/>
          </a:solidFill>
          <a:latin typeface="+mn-lt"/>
          <a:ea typeface="+mn-ea"/>
          <a:cs typeface="+mn-cs"/>
        </a:defRPr>
      </a:lvl8pPr>
      <a:lvl9pPr marL="12540082" algn="l" defTabSz="156751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mailto:asarcar@miners.utep.edu" TargetMode="External"/><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chart" Target="../charts/chart2.xml"/><Relationship Id="rId4" Type="http://schemas.openxmlformats.org/officeDocument/2006/relationships/chart" Target="../charts/chart1.xml"/><Relationship Id="rId9"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extBox 6"/>
          <p:cNvSpPr txBox="1">
            <a:spLocks noChangeArrowheads="1"/>
          </p:cNvSpPr>
          <p:nvPr/>
        </p:nvSpPr>
        <p:spPr bwMode="auto">
          <a:xfrm>
            <a:off x="1644651" y="838200"/>
            <a:ext cx="18724562" cy="6770687"/>
          </a:xfrm>
          <a:prstGeom prst="rect">
            <a:avLst/>
          </a:prstGeom>
          <a:noFill/>
          <a:ln w="9525">
            <a:noFill/>
            <a:miter lim="800000"/>
            <a:headEnd/>
            <a:tailEnd/>
          </a:ln>
        </p:spPr>
        <p:txBody>
          <a:bodyPr>
            <a:spAutoFit/>
          </a:bodyPr>
          <a:lstStyle/>
          <a:p>
            <a:pPr algn="ctr"/>
            <a:r>
              <a:rPr lang="en-US" sz="5400" b="1" dirty="0">
                <a:latin typeface="Calibri" pitchFamily="-65" charset="0"/>
              </a:rPr>
              <a:t>Runtime Assertion Checking Support for JML on Eclipse Platform</a:t>
            </a:r>
            <a:r>
              <a:rPr lang="en-US" dirty="0">
                <a:latin typeface="Calibri" pitchFamily="-65" charset="0"/>
              </a:rPr>
              <a:t> </a:t>
            </a:r>
          </a:p>
          <a:p>
            <a:pPr algn="ctr"/>
            <a:r>
              <a:rPr lang="en-US" sz="3600" dirty="0" err="1">
                <a:latin typeface="Calibri" pitchFamily="-65" charset="0"/>
              </a:rPr>
              <a:t>Amritam</a:t>
            </a:r>
            <a:r>
              <a:rPr lang="en-US" sz="3600" dirty="0">
                <a:latin typeface="Calibri" pitchFamily="-65" charset="0"/>
              </a:rPr>
              <a:t> </a:t>
            </a:r>
            <a:r>
              <a:rPr lang="en-US" sz="3600" dirty="0" err="1">
                <a:latin typeface="Calibri" pitchFamily="-65" charset="0"/>
              </a:rPr>
              <a:t>Sarcar</a:t>
            </a:r>
            <a:endParaRPr lang="en-US" sz="3600" dirty="0">
              <a:latin typeface="Calibri" pitchFamily="-65" charset="0"/>
            </a:endParaRPr>
          </a:p>
          <a:p>
            <a:pPr algn="ctr"/>
            <a:r>
              <a:rPr lang="en-US" sz="2800" dirty="0">
                <a:latin typeface="Calibri" pitchFamily="-65" charset="0"/>
              </a:rPr>
              <a:t>Department of Computer Science</a:t>
            </a:r>
          </a:p>
          <a:p>
            <a:pPr algn="ctr"/>
            <a:r>
              <a:rPr lang="en-US" sz="2800" dirty="0">
                <a:latin typeface="Calibri" pitchFamily="-65" charset="0"/>
              </a:rPr>
              <a:t>University of Texas at El Paso,</a:t>
            </a:r>
          </a:p>
          <a:p>
            <a:pPr algn="ctr"/>
            <a:r>
              <a:rPr lang="en-US" sz="2800" dirty="0">
                <a:latin typeface="Calibri" pitchFamily="-65" charset="0"/>
              </a:rPr>
              <a:t>500 W. University Avenue</a:t>
            </a:r>
          </a:p>
          <a:p>
            <a:pPr algn="ctr"/>
            <a:r>
              <a:rPr lang="en-US" sz="2800" dirty="0">
                <a:latin typeface="Calibri" pitchFamily="-65" charset="0"/>
              </a:rPr>
              <a:t>El Paso TX 79968, USA</a:t>
            </a:r>
          </a:p>
          <a:p>
            <a:pPr algn="ctr"/>
            <a:r>
              <a:rPr lang="en-US" sz="2800" dirty="0">
                <a:latin typeface="Calibri" pitchFamily="-65" charset="0"/>
              </a:rPr>
              <a:t>Email: </a:t>
            </a:r>
            <a:r>
              <a:rPr lang="en-US" sz="2800" u="sng" dirty="0">
                <a:latin typeface="Calibri" pitchFamily="-65" charset="0"/>
                <a:hlinkClick r:id="rId3"/>
              </a:rPr>
              <a:t>asarcar@miners.utep.edu</a:t>
            </a:r>
            <a:endParaRPr lang="en-US" sz="2800" dirty="0">
              <a:latin typeface="Calibri" pitchFamily="-65" charset="0"/>
            </a:endParaRPr>
          </a:p>
          <a:p>
            <a:pPr algn="ctr"/>
            <a:endParaRPr lang="en-US" sz="3600" dirty="0">
              <a:latin typeface="Calibri" pitchFamily="-65" charset="0"/>
            </a:endParaRPr>
          </a:p>
          <a:p>
            <a:pPr algn="ctr"/>
            <a:endParaRPr lang="en-US" sz="3600" dirty="0">
              <a:latin typeface="Calibri" pitchFamily="-65" charset="0"/>
            </a:endParaRPr>
          </a:p>
          <a:p>
            <a:pPr algn="ctr"/>
            <a:endParaRPr lang="en-US" dirty="0">
              <a:latin typeface="Calibri" pitchFamily="-65" charset="0"/>
            </a:endParaRPr>
          </a:p>
          <a:p>
            <a:pPr algn="ctr"/>
            <a:endParaRPr lang="en-US" dirty="0">
              <a:latin typeface="Calibri" pitchFamily="-65" charset="0"/>
            </a:endParaRPr>
          </a:p>
        </p:txBody>
      </p:sp>
      <p:sp>
        <p:nvSpPr>
          <p:cNvPr id="11" name="TextBox 10"/>
          <p:cNvSpPr txBox="1"/>
          <p:nvPr/>
        </p:nvSpPr>
        <p:spPr>
          <a:xfrm>
            <a:off x="1090613" y="5178265"/>
            <a:ext cx="9093200" cy="2800767"/>
          </a:xfrm>
          <a:prstGeom prst="rect">
            <a:avLst/>
          </a:prstGeom>
          <a:gradFill flip="none" rotWithShape="1">
            <a:gsLst>
              <a:gs pos="0">
                <a:schemeClr val="bg2">
                  <a:lumMod val="25000"/>
                </a:schemeClr>
              </a:gs>
              <a:gs pos="11000">
                <a:schemeClr val="bg2">
                  <a:lumMod val="75000"/>
                </a:schemeClr>
              </a:gs>
            </a:gsLst>
            <a:lin ang="0" scaled="1"/>
            <a:tileRect/>
          </a:gradFill>
          <a:ln w="19050" cap="rnd" cmpd="sng">
            <a:solidFill>
              <a:schemeClr val="accent2">
                <a:lumMod val="75000"/>
              </a:schemeClr>
            </a:solidFill>
            <a:bevel/>
          </a:ln>
          <a:effectLst/>
        </p:spPr>
        <p:txBody>
          <a:bodyPr wrap="square">
            <a:spAutoFit/>
          </a:bodyPr>
          <a:lstStyle/>
          <a:p>
            <a:pPr algn="just"/>
            <a:endParaRPr lang="en-US" sz="1600" dirty="0" smtClean="0">
              <a:latin typeface="Calibri" pitchFamily="-65" charset="0"/>
            </a:endParaRPr>
          </a:p>
          <a:p>
            <a:pPr algn="just"/>
            <a:endParaRPr lang="en-US" sz="1600" dirty="0">
              <a:latin typeface="Calibri" pitchFamily="-65" charset="0"/>
            </a:endParaRPr>
          </a:p>
          <a:p>
            <a:pPr algn="just"/>
            <a:endParaRPr lang="en-US" sz="1600" dirty="0" smtClean="0">
              <a:latin typeface="Calibri" pitchFamily="-65" charset="0"/>
            </a:endParaRPr>
          </a:p>
          <a:p>
            <a:pPr algn="just"/>
            <a:endParaRPr lang="en-US" sz="1600" dirty="0">
              <a:latin typeface="Calibri" pitchFamily="-65" charset="0"/>
            </a:endParaRPr>
          </a:p>
          <a:p>
            <a:pPr algn="just"/>
            <a:endParaRPr lang="en-US" sz="1600" dirty="0" smtClean="0">
              <a:latin typeface="Calibri" pitchFamily="-65" charset="0"/>
            </a:endParaRPr>
          </a:p>
          <a:p>
            <a:pPr algn="just"/>
            <a:endParaRPr lang="en-US" sz="1600" dirty="0">
              <a:latin typeface="Calibri" pitchFamily="-65" charset="0"/>
            </a:endParaRPr>
          </a:p>
          <a:p>
            <a:pPr algn="just"/>
            <a:endParaRPr lang="en-US" sz="1600" dirty="0" smtClean="0">
              <a:latin typeface="Calibri" pitchFamily="-65" charset="0"/>
            </a:endParaRPr>
          </a:p>
          <a:p>
            <a:pPr algn="just"/>
            <a:endParaRPr lang="en-US" sz="1600" dirty="0">
              <a:latin typeface="Calibri" pitchFamily="-65" charset="0"/>
            </a:endParaRPr>
          </a:p>
          <a:p>
            <a:pPr algn="just"/>
            <a:endParaRPr lang="en-US" sz="1600" dirty="0" smtClean="0">
              <a:latin typeface="Calibri" pitchFamily="-65" charset="0"/>
            </a:endParaRPr>
          </a:p>
          <a:p>
            <a:pPr algn="just"/>
            <a:endParaRPr lang="en-US" sz="1600" dirty="0">
              <a:latin typeface="Calibri" pitchFamily="-65" charset="0"/>
            </a:endParaRPr>
          </a:p>
          <a:p>
            <a:pPr algn="just"/>
            <a:endParaRPr lang="en-US" sz="1600" dirty="0" smtClean="0">
              <a:latin typeface="Calibri" pitchFamily="-65" charset="0"/>
            </a:endParaRPr>
          </a:p>
        </p:txBody>
      </p:sp>
      <p:sp>
        <p:nvSpPr>
          <p:cNvPr id="24" name="TextBox 23"/>
          <p:cNvSpPr txBox="1"/>
          <p:nvPr/>
        </p:nvSpPr>
        <p:spPr>
          <a:xfrm>
            <a:off x="10896603" y="11919832"/>
            <a:ext cx="9472614" cy="14373165"/>
          </a:xfrm>
          <a:prstGeom prst="rect">
            <a:avLst/>
          </a:prstGeom>
          <a:gradFill flip="none" rotWithShape="1">
            <a:gsLst>
              <a:gs pos="0">
                <a:schemeClr val="bg2">
                  <a:lumMod val="25000"/>
                </a:schemeClr>
              </a:gs>
              <a:gs pos="11000">
                <a:schemeClr val="bg2">
                  <a:lumMod val="75000"/>
                </a:schemeClr>
              </a:gs>
            </a:gsLst>
            <a:lin ang="0" scaled="0"/>
            <a:tileRect/>
          </a:gradFill>
          <a:ln>
            <a:solidFill>
              <a:schemeClr val="accent2">
                <a:lumMod val="75000"/>
              </a:schemeClr>
            </a:solidFill>
          </a:ln>
          <a:effectLst/>
        </p:spPr>
        <p:txBody>
          <a:bodyPr wrap="square">
            <a:spAutoFit/>
          </a:bodyPr>
          <a:lstStyle/>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p:txBody>
      </p:sp>
      <p:sp>
        <p:nvSpPr>
          <p:cNvPr id="19" name="TextBox 18"/>
          <p:cNvSpPr txBox="1"/>
          <p:nvPr/>
        </p:nvSpPr>
        <p:spPr>
          <a:xfrm>
            <a:off x="1090613" y="4882990"/>
            <a:ext cx="4495800" cy="523875"/>
          </a:xfrm>
          <a:prstGeom prst="rect">
            <a:avLst/>
          </a:prstGeom>
          <a:solidFill>
            <a:schemeClr val="accent2">
              <a:lumMod val="50000"/>
              <a:alpha val="85000"/>
            </a:schemeClr>
          </a:solidFill>
        </p:spPr>
        <p:txBody>
          <a:bodyPr>
            <a:spAutoFit/>
          </a:bodyPr>
          <a:lstStyle/>
          <a:p>
            <a:r>
              <a:rPr lang="en-US" sz="2800" b="1">
                <a:solidFill>
                  <a:schemeClr val="bg1"/>
                </a:solidFill>
              </a:rPr>
              <a:t>Abstract</a:t>
            </a:r>
          </a:p>
        </p:txBody>
      </p:sp>
      <p:sp>
        <p:nvSpPr>
          <p:cNvPr id="21" name="TextBox 20"/>
          <p:cNvSpPr txBox="1"/>
          <p:nvPr/>
        </p:nvSpPr>
        <p:spPr>
          <a:xfrm>
            <a:off x="1090613" y="8252578"/>
            <a:ext cx="9093200" cy="4770537"/>
          </a:xfrm>
          <a:prstGeom prst="rect">
            <a:avLst/>
          </a:prstGeom>
          <a:gradFill flip="none" rotWithShape="1">
            <a:gsLst>
              <a:gs pos="0">
                <a:schemeClr val="bg2">
                  <a:lumMod val="25000"/>
                </a:schemeClr>
              </a:gs>
              <a:gs pos="11000">
                <a:schemeClr val="bg2">
                  <a:lumMod val="75000"/>
                </a:schemeClr>
              </a:gs>
            </a:gsLst>
            <a:lin ang="0" scaled="1"/>
            <a:tileRect/>
          </a:gradFill>
          <a:ln w="19050" cap="rnd" cmpd="sng">
            <a:solidFill>
              <a:schemeClr val="accent2">
                <a:lumMod val="75000"/>
              </a:schemeClr>
            </a:solidFill>
            <a:bevel/>
          </a:ln>
          <a:effectLst/>
        </p:spPr>
        <p:txBody>
          <a:bodyPr>
            <a:spAutoFit/>
          </a:bodyPr>
          <a:lstStyle/>
          <a:p>
            <a:pPr algn="just"/>
            <a:endParaRPr lang="en-US" sz="1600" dirty="0" smtClean="0">
              <a:latin typeface="+mn-lt"/>
            </a:endParaRPr>
          </a:p>
          <a:p>
            <a:pPr algn="just"/>
            <a:endParaRPr lang="en-US" sz="1600" dirty="0">
              <a:latin typeface="+mn-lt"/>
            </a:endParaRPr>
          </a:p>
          <a:p>
            <a:pPr algn="just"/>
            <a:endParaRPr lang="en-US" sz="1600" dirty="0" smtClean="0">
              <a:latin typeface="+mn-lt"/>
            </a:endParaRPr>
          </a:p>
          <a:p>
            <a:pPr algn="just"/>
            <a:endParaRPr lang="en-US" sz="1600" dirty="0">
              <a:latin typeface="+mn-lt"/>
            </a:endParaRPr>
          </a:p>
          <a:p>
            <a:pPr algn="just"/>
            <a:endParaRPr lang="en-US" sz="1600" dirty="0" smtClean="0">
              <a:latin typeface="+mn-lt"/>
            </a:endParaRPr>
          </a:p>
          <a:p>
            <a:pPr algn="just"/>
            <a:endParaRPr lang="en-US" sz="1600" dirty="0">
              <a:latin typeface="+mn-lt"/>
            </a:endParaRPr>
          </a:p>
          <a:p>
            <a:pPr algn="just"/>
            <a:endParaRPr lang="en-US" sz="1600" dirty="0" smtClean="0">
              <a:latin typeface="+mn-lt"/>
            </a:endParaRPr>
          </a:p>
          <a:p>
            <a:pPr algn="just"/>
            <a:endParaRPr lang="en-US" sz="1600" dirty="0">
              <a:latin typeface="+mn-lt"/>
            </a:endParaRPr>
          </a:p>
          <a:p>
            <a:pPr algn="just"/>
            <a:endParaRPr lang="en-US" sz="1600" dirty="0" smtClean="0">
              <a:latin typeface="+mn-lt"/>
            </a:endParaRPr>
          </a:p>
          <a:p>
            <a:pPr algn="just"/>
            <a:endParaRPr lang="en-US" sz="1600" dirty="0">
              <a:latin typeface="+mn-lt"/>
            </a:endParaRPr>
          </a:p>
          <a:p>
            <a:pPr algn="just"/>
            <a:endParaRPr lang="en-US" sz="1600" dirty="0" smtClean="0">
              <a:latin typeface="+mn-lt"/>
            </a:endParaRPr>
          </a:p>
          <a:p>
            <a:pPr algn="just"/>
            <a:endParaRPr lang="en-US" sz="1600" dirty="0">
              <a:latin typeface="+mn-lt"/>
            </a:endParaRPr>
          </a:p>
          <a:p>
            <a:pPr algn="just"/>
            <a:endParaRPr lang="en-US" sz="1600" dirty="0" smtClean="0">
              <a:latin typeface="+mn-lt"/>
            </a:endParaRPr>
          </a:p>
          <a:p>
            <a:pPr algn="just"/>
            <a:endParaRPr lang="en-US" sz="1600" dirty="0">
              <a:latin typeface="+mn-lt"/>
            </a:endParaRPr>
          </a:p>
          <a:p>
            <a:pPr algn="just"/>
            <a:endParaRPr lang="en-US" sz="1600" dirty="0" smtClean="0">
              <a:latin typeface="+mn-lt"/>
            </a:endParaRPr>
          </a:p>
          <a:p>
            <a:pPr algn="just"/>
            <a:endParaRPr lang="en-US" sz="1600" dirty="0">
              <a:latin typeface="+mn-lt"/>
            </a:endParaRPr>
          </a:p>
          <a:p>
            <a:pPr algn="just"/>
            <a:endParaRPr lang="en-US" sz="1600" dirty="0" smtClean="0">
              <a:latin typeface="+mn-lt"/>
            </a:endParaRPr>
          </a:p>
          <a:p>
            <a:pPr algn="just"/>
            <a:endParaRPr lang="en-US" sz="1600" dirty="0">
              <a:latin typeface="+mn-lt"/>
            </a:endParaRPr>
          </a:p>
          <a:p>
            <a:pPr algn="just"/>
            <a:endParaRPr lang="en-US" sz="1600" dirty="0">
              <a:latin typeface="+mn-lt"/>
            </a:endParaRPr>
          </a:p>
        </p:txBody>
      </p:sp>
      <p:sp>
        <p:nvSpPr>
          <p:cNvPr id="22" name="TextBox 21"/>
          <p:cNvSpPr txBox="1"/>
          <p:nvPr/>
        </p:nvSpPr>
        <p:spPr>
          <a:xfrm>
            <a:off x="1090613" y="7990640"/>
            <a:ext cx="4495800" cy="523875"/>
          </a:xfrm>
          <a:prstGeom prst="rect">
            <a:avLst/>
          </a:prstGeom>
          <a:solidFill>
            <a:schemeClr val="accent2">
              <a:lumMod val="50000"/>
              <a:alpha val="85000"/>
            </a:schemeClr>
          </a:solidFill>
        </p:spPr>
        <p:txBody>
          <a:bodyPr>
            <a:spAutoFit/>
          </a:bodyPr>
          <a:lstStyle/>
          <a:p>
            <a:r>
              <a:rPr lang="en-US" sz="2800" b="1" dirty="0">
                <a:solidFill>
                  <a:schemeClr val="bg1"/>
                </a:solidFill>
              </a:rPr>
              <a:t>Java Modeling Language</a:t>
            </a:r>
          </a:p>
        </p:txBody>
      </p:sp>
      <p:sp>
        <p:nvSpPr>
          <p:cNvPr id="23" name="TextBox 22"/>
          <p:cNvSpPr txBox="1"/>
          <p:nvPr/>
        </p:nvSpPr>
        <p:spPr>
          <a:xfrm>
            <a:off x="1090613" y="13285052"/>
            <a:ext cx="9093200" cy="9325630"/>
          </a:xfrm>
          <a:prstGeom prst="rect">
            <a:avLst/>
          </a:prstGeom>
          <a:gradFill flip="none" rotWithShape="1">
            <a:gsLst>
              <a:gs pos="0">
                <a:schemeClr val="bg2">
                  <a:lumMod val="25000"/>
                </a:schemeClr>
              </a:gs>
              <a:gs pos="11000">
                <a:schemeClr val="bg2">
                  <a:lumMod val="75000"/>
                </a:schemeClr>
              </a:gs>
            </a:gsLst>
            <a:lin ang="0" scaled="1"/>
            <a:tileRect/>
          </a:gradFill>
          <a:ln w="19050" cap="rnd" cmpd="sng">
            <a:solidFill>
              <a:schemeClr val="accent2">
                <a:lumMod val="75000"/>
              </a:schemeClr>
            </a:solidFill>
            <a:bevel/>
          </a:ln>
          <a:effectLst/>
        </p:spPr>
        <p:txBody>
          <a:bodyPr wrap="square">
            <a:spAutoFit/>
          </a:bodyPr>
          <a:lstStyle/>
          <a:p>
            <a:pPr algn="just"/>
            <a:endParaRPr lang="en-US" sz="2000" dirty="0" smtClean="0">
              <a:latin typeface="+mn-lt"/>
            </a:endParaRPr>
          </a:p>
          <a:p>
            <a:pPr algn="just"/>
            <a:endParaRPr lang="en-US" sz="2000" dirty="0" smtClean="0">
              <a:latin typeface="+mn-lt"/>
            </a:endParaRPr>
          </a:p>
          <a:p>
            <a:pPr algn="just"/>
            <a:endParaRPr lang="en-US" sz="2000" dirty="0" smtClean="0">
              <a:latin typeface="+mn-lt"/>
            </a:endParaRPr>
          </a:p>
          <a:p>
            <a:pPr algn="just"/>
            <a:endParaRPr lang="en-US" sz="2000" dirty="0" smtClean="0">
              <a:latin typeface="+mn-lt"/>
            </a:endParaRPr>
          </a:p>
          <a:p>
            <a:pPr algn="just"/>
            <a:endParaRPr lang="en-US" sz="2000" dirty="0" smtClean="0">
              <a:latin typeface="+mn-lt"/>
            </a:endParaRPr>
          </a:p>
          <a:p>
            <a:pPr algn="just"/>
            <a:endParaRPr lang="en-US" sz="2000" dirty="0" smtClean="0">
              <a:latin typeface="+mn-lt"/>
            </a:endParaRPr>
          </a:p>
          <a:p>
            <a:pPr algn="just"/>
            <a:endParaRPr lang="en-US" sz="2000" dirty="0" smtClean="0">
              <a:latin typeface="+mn-lt"/>
            </a:endParaRPr>
          </a:p>
          <a:p>
            <a:pPr algn="just"/>
            <a:endParaRPr lang="en-US" sz="2000" dirty="0" smtClean="0">
              <a:latin typeface="+mn-lt"/>
            </a:endParaRPr>
          </a:p>
          <a:p>
            <a:pPr algn="just"/>
            <a:endParaRPr lang="en-US" sz="2000" dirty="0" smtClean="0">
              <a:latin typeface="+mn-lt"/>
            </a:endParaRPr>
          </a:p>
          <a:p>
            <a:pPr algn="just"/>
            <a:endParaRPr lang="en-US" sz="2000" dirty="0" smtClean="0">
              <a:latin typeface="+mn-lt"/>
            </a:endParaRPr>
          </a:p>
          <a:p>
            <a:pPr algn="just"/>
            <a:endParaRPr lang="en-US" sz="2000" dirty="0" smtClean="0">
              <a:latin typeface="+mn-lt"/>
            </a:endParaRPr>
          </a:p>
          <a:p>
            <a:pPr algn="just"/>
            <a:endParaRPr lang="en-US" sz="2000" dirty="0" smtClean="0">
              <a:latin typeface="+mn-lt"/>
            </a:endParaRPr>
          </a:p>
          <a:p>
            <a:pPr algn="just"/>
            <a:endParaRPr lang="en-US" sz="2000" dirty="0" smtClean="0">
              <a:latin typeface="+mn-lt"/>
            </a:endParaRPr>
          </a:p>
          <a:p>
            <a:pPr algn="just"/>
            <a:endParaRPr lang="en-US" sz="2000" dirty="0" smtClean="0">
              <a:latin typeface="+mn-lt"/>
            </a:endParaRPr>
          </a:p>
          <a:p>
            <a:pPr algn="just"/>
            <a:endParaRPr lang="en-US" sz="2000" dirty="0" smtClean="0">
              <a:latin typeface="+mn-lt"/>
            </a:endParaRPr>
          </a:p>
          <a:p>
            <a:pPr algn="just"/>
            <a:endParaRPr lang="en-US" sz="2000" dirty="0" smtClean="0">
              <a:latin typeface="+mn-lt"/>
            </a:endParaRPr>
          </a:p>
          <a:p>
            <a:pPr algn="just"/>
            <a:endParaRPr lang="en-US" sz="2000" dirty="0" smtClean="0">
              <a:latin typeface="+mn-lt"/>
            </a:endParaRPr>
          </a:p>
          <a:p>
            <a:pPr algn="just"/>
            <a:endParaRPr lang="en-US" sz="2000" dirty="0" smtClean="0">
              <a:latin typeface="+mn-lt"/>
            </a:endParaRPr>
          </a:p>
          <a:p>
            <a:pPr algn="just"/>
            <a:endParaRPr lang="en-US" sz="2000" dirty="0" smtClean="0">
              <a:latin typeface="+mn-lt"/>
            </a:endParaRPr>
          </a:p>
          <a:p>
            <a:pPr algn="just"/>
            <a:endParaRPr lang="en-US" sz="2000" dirty="0" smtClean="0">
              <a:latin typeface="+mn-lt"/>
            </a:endParaRPr>
          </a:p>
          <a:p>
            <a:pPr algn="just"/>
            <a:endParaRPr lang="en-US" sz="2000" dirty="0" smtClean="0">
              <a:latin typeface="+mn-lt"/>
            </a:endParaRPr>
          </a:p>
          <a:p>
            <a:pPr algn="just"/>
            <a:endParaRPr lang="en-US" sz="2000" dirty="0" smtClean="0">
              <a:latin typeface="+mn-lt"/>
            </a:endParaRPr>
          </a:p>
          <a:p>
            <a:pPr algn="just"/>
            <a:endParaRPr lang="en-US" sz="2000" dirty="0" smtClean="0">
              <a:latin typeface="+mn-lt"/>
            </a:endParaRPr>
          </a:p>
          <a:p>
            <a:pPr algn="just"/>
            <a:endParaRPr lang="en-US" sz="2000" dirty="0" smtClean="0">
              <a:latin typeface="+mn-lt"/>
            </a:endParaRPr>
          </a:p>
          <a:p>
            <a:pPr algn="just"/>
            <a:endParaRPr lang="en-US" sz="2000" dirty="0" smtClean="0">
              <a:latin typeface="+mn-lt"/>
            </a:endParaRPr>
          </a:p>
          <a:p>
            <a:pPr algn="just"/>
            <a:endParaRPr lang="en-US" sz="2000" dirty="0" smtClean="0">
              <a:latin typeface="+mn-lt"/>
            </a:endParaRPr>
          </a:p>
          <a:p>
            <a:pPr algn="just"/>
            <a:endParaRPr lang="en-US" sz="2000" dirty="0" smtClean="0">
              <a:latin typeface="+mn-lt"/>
            </a:endParaRPr>
          </a:p>
          <a:p>
            <a:pPr algn="just"/>
            <a:endParaRPr lang="en-US" sz="2000" dirty="0" smtClean="0">
              <a:latin typeface="+mn-lt"/>
            </a:endParaRPr>
          </a:p>
          <a:p>
            <a:pPr algn="just"/>
            <a:endParaRPr lang="en-US" sz="2000" dirty="0" smtClean="0">
              <a:latin typeface="+mn-lt"/>
            </a:endParaRPr>
          </a:p>
          <a:p>
            <a:pPr algn="just"/>
            <a:endParaRPr lang="en-US" sz="2000" dirty="0" smtClean="0">
              <a:latin typeface="+mn-lt"/>
            </a:endParaRPr>
          </a:p>
        </p:txBody>
      </p:sp>
      <p:sp>
        <p:nvSpPr>
          <p:cNvPr id="25" name="TextBox 24"/>
          <p:cNvSpPr txBox="1"/>
          <p:nvPr/>
        </p:nvSpPr>
        <p:spPr>
          <a:xfrm>
            <a:off x="1090613" y="13023115"/>
            <a:ext cx="4495800" cy="523875"/>
          </a:xfrm>
          <a:prstGeom prst="rect">
            <a:avLst/>
          </a:prstGeom>
          <a:solidFill>
            <a:schemeClr val="accent2">
              <a:lumMod val="50000"/>
              <a:alpha val="85000"/>
            </a:schemeClr>
          </a:solidFill>
        </p:spPr>
        <p:txBody>
          <a:bodyPr>
            <a:spAutoFit/>
          </a:bodyPr>
          <a:lstStyle/>
          <a:p>
            <a:r>
              <a:rPr lang="en-US" sz="2800" b="1" dirty="0">
                <a:solidFill>
                  <a:schemeClr val="bg1"/>
                </a:solidFill>
              </a:rPr>
              <a:t>Problems with JML Tools</a:t>
            </a:r>
          </a:p>
        </p:txBody>
      </p:sp>
      <p:sp>
        <p:nvSpPr>
          <p:cNvPr id="26" name="TextBox 25"/>
          <p:cNvSpPr txBox="1"/>
          <p:nvPr/>
        </p:nvSpPr>
        <p:spPr>
          <a:xfrm>
            <a:off x="1090613" y="14047052"/>
            <a:ext cx="2921000" cy="5016758"/>
          </a:xfrm>
          <a:prstGeom prst="rect">
            <a:avLst/>
          </a:prstGeom>
          <a:gradFill flip="none" rotWithShape="1">
            <a:gsLst>
              <a:gs pos="0">
                <a:schemeClr val="bg2">
                  <a:lumMod val="25000"/>
                </a:schemeClr>
              </a:gs>
              <a:gs pos="34000">
                <a:schemeClr val="bg2">
                  <a:lumMod val="75000"/>
                </a:schemeClr>
              </a:gs>
            </a:gsLst>
            <a:lin ang="0" scaled="1"/>
            <a:tileRect/>
          </a:gradFill>
          <a:ln w="19050" cap="rnd" cmpd="sng">
            <a:noFill/>
            <a:bevel/>
          </a:ln>
          <a:effectLst/>
        </p:spPr>
        <p:txBody>
          <a:bodyPr>
            <a:spAutoFit/>
          </a:bodyPr>
          <a:lstStyle/>
          <a:p>
            <a:pPr algn="just">
              <a:buFont typeface="Arial" pitchFamily="34" charset="0"/>
              <a:buChar char="•"/>
            </a:pPr>
            <a:r>
              <a:rPr lang="en-US" sz="2000" dirty="0" smtClean="0">
                <a:latin typeface="+mn-lt"/>
              </a:rPr>
              <a:t> The </a:t>
            </a:r>
            <a:r>
              <a:rPr lang="en-US" sz="2000" dirty="0">
                <a:latin typeface="+mn-lt"/>
              </a:rPr>
              <a:t>Common JML tools, </a:t>
            </a:r>
            <a:r>
              <a:rPr lang="en-US" sz="2000" dirty="0" err="1">
                <a:latin typeface="+mn-lt"/>
              </a:rPr>
              <a:t>a.k.a</a:t>
            </a:r>
            <a:r>
              <a:rPr lang="en-US" sz="2000" dirty="0">
                <a:latin typeface="+mn-lt"/>
              </a:rPr>
              <a:t> JML2 do not support robustness [1]. </a:t>
            </a:r>
            <a:endParaRPr lang="en-US" sz="2000" dirty="0" smtClean="0">
              <a:latin typeface="+mn-lt"/>
            </a:endParaRPr>
          </a:p>
          <a:p>
            <a:pPr algn="just"/>
            <a:endParaRPr lang="en-US" sz="2000" dirty="0" smtClean="0">
              <a:latin typeface="+mn-lt"/>
            </a:endParaRPr>
          </a:p>
          <a:p>
            <a:pPr algn="just">
              <a:buFont typeface="Arial" pitchFamily="34" charset="0"/>
              <a:buChar char="•"/>
            </a:pPr>
            <a:r>
              <a:rPr lang="en-US" sz="2000" dirty="0">
                <a:latin typeface="+mn-lt"/>
              </a:rPr>
              <a:t> </a:t>
            </a:r>
            <a:r>
              <a:rPr lang="en-US" sz="2000" dirty="0" smtClean="0">
                <a:latin typeface="+mn-lt"/>
              </a:rPr>
              <a:t>The  JML  </a:t>
            </a:r>
            <a:r>
              <a:rPr lang="en-US" sz="2000" dirty="0">
                <a:latin typeface="+mn-lt"/>
              </a:rPr>
              <a:t>tools were built on </a:t>
            </a:r>
            <a:r>
              <a:rPr lang="en-US" sz="2000" dirty="0" smtClean="0">
                <a:latin typeface="+mn-lt"/>
              </a:rPr>
              <a:t>an  </a:t>
            </a:r>
            <a:r>
              <a:rPr lang="en-US" sz="2000" dirty="0">
                <a:latin typeface="+mn-lt"/>
              </a:rPr>
              <a:t>open source Java compiler and suffered from </a:t>
            </a:r>
            <a:r>
              <a:rPr lang="en-US" sz="2000" dirty="0" smtClean="0">
                <a:latin typeface="+mn-lt"/>
              </a:rPr>
              <a:t>extensibility</a:t>
            </a:r>
          </a:p>
          <a:p>
            <a:pPr algn="just"/>
            <a:endParaRPr lang="en-US" sz="2000" dirty="0" smtClean="0">
              <a:latin typeface="+mn-lt"/>
            </a:endParaRPr>
          </a:p>
          <a:p>
            <a:pPr algn="just">
              <a:buFont typeface="Arial" pitchFamily="34" charset="0"/>
              <a:buChar char="•"/>
            </a:pPr>
            <a:r>
              <a:rPr lang="en-US" sz="2000" dirty="0">
                <a:latin typeface="+mn-lt"/>
              </a:rPr>
              <a:t> The existing JML2 tools, more importantly </a:t>
            </a:r>
            <a:r>
              <a:rPr lang="en-US" sz="2000" dirty="0" smtClean="0">
                <a:latin typeface="+mn-lt"/>
              </a:rPr>
              <a:t>RAC (the </a:t>
            </a:r>
            <a:r>
              <a:rPr lang="en-US" sz="2000" dirty="0">
                <a:latin typeface="+mn-lt"/>
              </a:rPr>
              <a:t>runtime assertion checker) from the  performance point of view is really very slow. The compilation </a:t>
            </a:r>
            <a:r>
              <a:rPr lang="en-US" sz="2000" dirty="0" smtClean="0">
                <a:latin typeface="+mn-lt"/>
              </a:rPr>
              <a:t>time</a:t>
            </a:r>
            <a:endParaRPr lang="en-US" sz="2000" dirty="0">
              <a:latin typeface="+mn-lt"/>
            </a:endParaRPr>
          </a:p>
        </p:txBody>
      </p:sp>
      <p:sp>
        <p:nvSpPr>
          <p:cNvPr id="27" name="TextBox 26"/>
          <p:cNvSpPr txBox="1"/>
          <p:nvPr/>
        </p:nvSpPr>
        <p:spPr>
          <a:xfrm>
            <a:off x="4011613" y="17628452"/>
            <a:ext cx="5969000" cy="1477963"/>
          </a:xfrm>
          <a:prstGeom prst="rect">
            <a:avLst/>
          </a:prstGeom>
          <a:gradFill flip="none" rotWithShape="1">
            <a:gsLst>
              <a:gs pos="9000">
                <a:schemeClr val="bg2">
                  <a:lumMod val="75000"/>
                </a:schemeClr>
              </a:gs>
              <a:gs pos="1000">
                <a:schemeClr val="bg2">
                  <a:lumMod val="75000"/>
                </a:schemeClr>
              </a:gs>
            </a:gsLst>
            <a:lin ang="0" scaled="1"/>
            <a:tileRect/>
          </a:gradFill>
          <a:ln w="19050" cap="rnd" cmpd="sng">
            <a:noFill/>
            <a:bevel/>
          </a:ln>
          <a:effectLst/>
        </p:spPr>
        <p:txBody>
          <a:bodyPr>
            <a:spAutoFit/>
          </a:bodyPr>
          <a:lstStyle/>
          <a:p>
            <a:pPr algn="just"/>
            <a:r>
              <a:rPr lang="en-US" sz="1800" b="1" dirty="0">
                <a:latin typeface="+mn-lt"/>
              </a:rPr>
              <a:t>Figure 1. Relative-slowness of </a:t>
            </a:r>
            <a:r>
              <a:rPr lang="en-US" sz="1800" b="1" dirty="0" err="1">
                <a:latin typeface="+mn-lt"/>
              </a:rPr>
              <a:t>Jmlc</a:t>
            </a:r>
            <a:r>
              <a:rPr lang="en-US" sz="1800" b="1" dirty="0">
                <a:latin typeface="+mn-lt"/>
              </a:rPr>
              <a:t> compared to </a:t>
            </a:r>
            <a:r>
              <a:rPr lang="en-US" sz="1800" b="1" dirty="0" err="1">
                <a:latin typeface="+mn-lt"/>
              </a:rPr>
              <a:t>Javac</a:t>
            </a:r>
            <a:r>
              <a:rPr lang="en-US" sz="1800" b="1" dirty="0">
                <a:latin typeface="+mn-lt"/>
              </a:rPr>
              <a:t>. Twenty-five programs that were test run for checking the compilation time were taken from the programs that were distributed as a part of the JML package, under the samples folder.</a:t>
            </a:r>
            <a:r>
              <a:rPr lang="en-US" sz="1800" dirty="0">
                <a:latin typeface="+mn-lt"/>
              </a:rPr>
              <a:t> </a:t>
            </a:r>
          </a:p>
        </p:txBody>
      </p:sp>
      <p:graphicFrame>
        <p:nvGraphicFramePr>
          <p:cNvPr id="17" name="Chart 16"/>
          <p:cNvGraphicFramePr/>
          <p:nvPr/>
        </p:nvGraphicFramePr>
        <p:xfrm>
          <a:off x="4170639" y="14047052"/>
          <a:ext cx="5816600" cy="3386138"/>
        </p:xfrm>
        <a:graphic>
          <a:graphicData uri="http://schemas.openxmlformats.org/drawingml/2006/chart">
            <c:chart xmlns:c="http://schemas.openxmlformats.org/drawingml/2006/chart" xmlns:r="http://schemas.openxmlformats.org/officeDocument/2006/relationships" r:id="rId4"/>
          </a:graphicData>
        </a:graphic>
      </p:graphicFrame>
      <p:sp>
        <p:nvSpPr>
          <p:cNvPr id="29" name="TextBox 28"/>
          <p:cNvSpPr txBox="1"/>
          <p:nvPr/>
        </p:nvSpPr>
        <p:spPr>
          <a:xfrm>
            <a:off x="1090613" y="5406865"/>
            <a:ext cx="8896626" cy="2554545"/>
          </a:xfrm>
          <a:prstGeom prst="rect">
            <a:avLst/>
          </a:prstGeom>
          <a:gradFill>
            <a:gsLst>
              <a:gs pos="0">
                <a:schemeClr val="bg2">
                  <a:lumMod val="25000"/>
                </a:schemeClr>
              </a:gs>
              <a:gs pos="11000">
                <a:schemeClr val="bg2">
                  <a:lumMod val="75000"/>
                </a:schemeClr>
              </a:gs>
            </a:gsLst>
            <a:lin ang="0" scaled="1"/>
          </a:gradFill>
          <a:ln w="19050" cap="rnd" cmpd="sng">
            <a:noFill/>
            <a:bevel/>
          </a:ln>
          <a:effectLst/>
        </p:spPr>
        <p:txBody>
          <a:bodyPr wrap="square" rtlCol="0">
            <a:spAutoFit/>
          </a:bodyPr>
          <a:lstStyle/>
          <a:p>
            <a:pPr algn="just" defTabSz="1567510" fontAlgn="auto">
              <a:spcBef>
                <a:spcPts val="0"/>
              </a:spcBef>
              <a:spcAft>
                <a:spcPts val="0"/>
              </a:spcAft>
            </a:pPr>
            <a:r>
              <a:rPr lang="en-US" sz="2000" dirty="0">
                <a:latin typeface="+mn-lt"/>
                <a:cs typeface="Arial" pitchFamily="34" charset="0"/>
              </a:rPr>
              <a:t>The Java Modeling Language (JML) </a:t>
            </a:r>
            <a:r>
              <a:rPr lang="en-US" sz="2000" dirty="0" smtClean="0">
                <a:latin typeface="+mn-lt"/>
                <a:cs typeface="Arial" pitchFamily="34" charset="0"/>
              </a:rPr>
              <a:t>is used </a:t>
            </a:r>
            <a:r>
              <a:rPr lang="en-US" sz="2000" dirty="0">
                <a:latin typeface="+mn-lt"/>
                <a:cs typeface="Arial" pitchFamily="34" charset="0"/>
              </a:rPr>
              <a:t>to document design for Java and has been used as a common language for many research projects. The inability to support Java 5 features is reducing user base, feedback and the impact on JML usage. The performance of JML2 tools is also not that impressive. The JMLRAC compiler on average is five times slower than the </a:t>
            </a:r>
            <a:r>
              <a:rPr lang="en-US" sz="2000" dirty="0" err="1">
                <a:latin typeface="+mn-lt"/>
                <a:cs typeface="Arial" pitchFamily="34" charset="0"/>
              </a:rPr>
              <a:t>Javac</a:t>
            </a:r>
            <a:r>
              <a:rPr lang="en-US" sz="2000" dirty="0">
                <a:latin typeface="+mn-lt"/>
                <a:cs typeface="Arial" pitchFamily="34" charset="0"/>
              </a:rPr>
              <a:t> compiler. In this paper, we present an architecture that would have better performance than JML2 and also try to alleviate the problem of extensibility of JML2 tools.</a:t>
            </a:r>
          </a:p>
          <a:p>
            <a:pPr algn="just" defTabSz="1567510" fontAlgn="auto">
              <a:spcBef>
                <a:spcPts val="0"/>
              </a:spcBef>
              <a:spcAft>
                <a:spcPts val="0"/>
              </a:spcAft>
            </a:pPr>
            <a:endParaRPr lang="en-US" sz="2000" dirty="0" smtClean="0">
              <a:latin typeface="+mn-lt"/>
              <a:cs typeface="Chalkboard"/>
            </a:endParaRPr>
          </a:p>
        </p:txBody>
      </p:sp>
      <p:sp>
        <p:nvSpPr>
          <p:cNvPr id="30" name="TextBox 29"/>
          <p:cNvSpPr txBox="1"/>
          <p:nvPr/>
        </p:nvSpPr>
        <p:spPr>
          <a:xfrm>
            <a:off x="1090613" y="8923673"/>
            <a:ext cx="8896626" cy="4093428"/>
          </a:xfrm>
          <a:prstGeom prst="rect">
            <a:avLst/>
          </a:prstGeom>
          <a:gradFill>
            <a:gsLst>
              <a:gs pos="0">
                <a:schemeClr val="bg2">
                  <a:lumMod val="25000"/>
                </a:schemeClr>
              </a:gs>
              <a:gs pos="11000">
                <a:schemeClr val="bg2">
                  <a:lumMod val="75000"/>
                </a:schemeClr>
              </a:gs>
            </a:gsLst>
            <a:lin ang="0" scaled="1"/>
          </a:gradFill>
          <a:ln w="19050" cap="rnd" cmpd="sng">
            <a:noFill/>
            <a:bevel/>
          </a:ln>
          <a:effectLst/>
        </p:spPr>
        <p:txBody>
          <a:bodyPr wrap="square" rtlCol="0">
            <a:spAutoFit/>
          </a:bodyPr>
          <a:lstStyle/>
          <a:p>
            <a:pPr algn="just"/>
            <a:r>
              <a:rPr lang="en-US" sz="2000" dirty="0" smtClean="0">
                <a:latin typeface="+mn-lt"/>
              </a:rPr>
              <a:t>The </a:t>
            </a:r>
            <a:r>
              <a:rPr lang="en-US" sz="2000" dirty="0">
                <a:latin typeface="+mn-lt"/>
              </a:rPr>
              <a:t>Java Modeling Language (JML) is a formal behavioral specification language for Java. It is used for detail design documentation of Java modules (classes and interfaces). JML has been used extensively by many researchers across various projects. JML has a large and varied spectrum of tool support. It extends from runtime assertion checking (RAC) to theorem proving.</a:t>
            </a:r>
          </a:p>
          <a:p>
            <a:pPr algn="just"/>
            <a:r>
              <a:rPr lang="en-US" sz="2000" dirty="0">
                <a:latin typeface="+mn-lt"/>
              </a:rPr>
              <a:t> </a:t>
            </a:r>
          </a:p>
          <a:p>
            <a:pPr algn="just"/>
            <a:r>
              <a:rPr lang="en-US" sz="2000" dirty="0">
                <a:latin typeface="+mn-lt"/>
              </a:rPr>
              <a:t>Amongst all these tools, RAC and ESC/Java are most widely used amongst developers. However, lately there has been a problem for tool support. The problem lies in their ability to keep up with new features being introduced by Java. In this paper, we propose to redevelop JML compiler (</a:t>
            </a:r>
            <a:r>
              <a:rPr lang="en-US" sz="2000" dirty="0" err="1">
                <a:latin typeface="+mn-lt"/>
              </a:rPr>
              <a:t>Jmlc</a:t>
            </a:r>
            <a:r>
              <a:rPr lang="en-US" sz="2000" dirty="0">
                <a:latin typeface="+mn-lt"/>
              </a:rPr>
              <a:t>) on top of a well maintained code base. We present the architecture that would support JML on an extensible architecture like Eclipse. We also present a new architecture for the JMLRAC compiler with potential performance gain than its predecessor.</a:t>
            </a:r>
            <a:endParaRPr lang="en-US" sz="1600" dirty="0">
              <a:latin typeface="+mn-lt"/>
            </a:endParaRPr>
          </a:p>
        </p:txBody>
      </p:sp>
      <p:sp>
        <p:nvSpPr>
          <p:cNvPr id="31" name="TextBox 30"/>
          <p:cNvSpPr txBox="1"/>
          <p:nvPr/>
        </p:nvSpPr>
        <p:spPr>
          <a:xfrm>
            <a:off x="1138100" y="19106415"/>
            <a:ext cx="8896626" cy="3477875"/>
          </a:xfrm>
          <a:prstGeom prst="rect">
            <a:avLst/>
          </a:prstGeom>
          <a:gradFill>
            <a:gsLst>
              <a:gs pos="0">
                <a:schemeClr val="bg2">
                  <a:lumMod val="25000"/>
                </a:schemeClr>
              </a:gs>
              <a:gs pos="11000">
                <a:schemeClr val="bg2">
                  <a:lumMod val="75000"/>
                </a:schemeClr>
              </a:gs>
            </a:gsLst>
            <a:lin ang="0" scaled="1"/>
          </a:gradFill>
          <a:ln w="19050" cap="rnd" cmpd="sng">
            <a:noFill/>
            <a:bevel/>
          </a:ln>
          <a:effectLst/>
        </p:spPr>
        <p:txBody>
          <a:bodyPr wrap="square" rtlCol="0">
            <a:spAutoFit/>
          </a:bodyPr>
          <a:lstStyle/>
          <a:p>
            <a:pPr algn="just"/>
            <a:r>
              <a:rPr lang="en-US" sz="2000" dirty="0">
                <a:latin typeface="+mn-lt"/>
              </a:rPr>
              <a:t>taken is huge compared to the compilation speed </a:t>
            </a:r>
            <a:r>
              <a:rPr lang="en-US" sz="2000" dirty="0" smtClean="0">
                <a:latin typeface="+mn-lt"/>
              </a:rPr>
              <a:t>of </a:t>
            </a:r>
            <a:r>
              <a:rPr lang="en-US" sz="2000" dirty="0" err="1" smtClean="0">
                <a:latin typeface="+mn-lt"/>
              </a:rPr>
              <a:t>Javac</a:t>
            </a:r>
            <a:r>
              <a:rPr lang="en-US" sz="2000" dirty="0" smtClean="0">
                <a:latin typeface="+mn-lt"/>
              </a:rPr>
              <a:t> </a:t>
            </a:r>
            <a:r>
              <a:rPr lang="en-US" sz="2000" dirty="0">
                <a:latin typeface="+mn-lt"/>
              </a:rPr>
              <a:t>(see Fig.1</a:t>
            </a:r>
            <a:r>
              <a:rPr lang="en-US" sz="2000" dirty="0" smtClean="0">
                <a:latin typeface="+mn-lt"/>
              </a:rPr>
              <a:t>). </a:t>
            </a:r>
          </a:p>
          <a:p>
            <a:pPr algn="just"/>
            <a:endParaRPr lang="en-US" sz="2000" dirty="0">
              <a:latin typeface="+mn-lt"/>
            </a:endParaRPr>
          </a:p>
          <a:p>
            <a:pPr algn="just">
              <a:buFont typeface="Arial" pitchFamily="34" charset="0"/>
              <a:buChar char="•"/>
            </a:pPr>
            <a:r>
              <a:rPr lang="en-US" sz="2000" dirty="0" smtClean="0">
                <a:latin typeface="+mn-lt"/>
              </a:rPr>
              <a:t>  Three </a:t>
            </a:r>
            <a:r>
              <a:rPr lang="en-US" sz="2000" dirty="0">
                <a:latin typeface="+mn-lt"/>
              </a:rPr>
              <a:t>reasons can be cited immediately</a:t>
            </a:r>
            <a:r>
              <a:rPr lang="en-US" sz="2000" dirty="0" smtClean="0">
                <a:latin typeface="+mn-lt"/>
              </a:rPr>
              <a:t>:</a:t>
            </a:r>
          </a:p>
          <a:p>
            <a:pPr algn="just"/>
            <a:r>
              <a:rPr lang="en-US" sz="2000" dirty="0">
                <a:latin typeface="+mn-lt"/>
              </a:rPr>
              <a:t> </a:t>
            </a:r>
          </a:p>
          <a:p>
            <a:pPr lvl="1" algn="just"/>
            <a:r>
              <a:rPr lang="en-US" sz="2000" dirty="0" smtClean="0">
                <a:latin typeface="+mn-lt"/>
              </a:rPr>
              <a:t>1.      </a:t>
            </a:r>
            <a:r>
              <a:rPr lang="en-US" sz="2000" dirty="0" err="1" smtClean="0">
                <a:latin typeface="+mn-lt"/>
              </a:rPr>
              <a:t>Jmlc</a:t>
            </a:r>
            <a:r>
              <a:rPr lang="en-US" sz="2000" dirty="0" smtClean="0">
                <a:latin typeface="+mn-lt"/>
              </a:rPr>
              <a:t> </a:t>
            </a:r>
            <a:r>
              <a:rPr lang="en-US" sz="2000" dirty="0">
                <a:latin typeface="+mn-lt"/>
              </a:rPr>
              <a:t>does more work than </a:t>
            </a:r>
            <a:r>
              <a:rPr lang="en-US" sz="2000" dirty="0" err="1">
                <a:latin typeface="+mn-lt"/>
              </a:rPr>
              <a:t>Javac</a:t>
            </a:r>
            <a:r>
              <a:rPr lang="en-US" sz="2000" dirty="0" smtClean="0">
                <a:latin typeface="+mn-lt"/>
              </a:rPr>
              <a:t>.</a:t>
            </a:r>
          </a:p>
          <a:p>
            <a:pPr lvl="1" algn="just"/>
            <a:r>
              <a:rPr lang="en-US" sz="2000" dirty="0" smtClean="0">
                <a:latin typeface="+mn-lt"/>
              </a:rPr>
              <a:t>2.      </a:t>
            </a:r>
            <a:r>
              <a:rPr lang="en-US" sz="2000" dirty="0" err="1" smtClean="0">
                <a:latin typeface="+mn-lt"/>
              </a:rPr>
              <a:t>Jmlc</a:t>
            </a:r>
            <a:r>
              <a:rPr lang="en-US" sz="2000" dirty="0" smtClean="0">
                <a:latin typeface="+mn-lt"/>
              </a:rPr>
              <a:t> </a:t>
            </a:r>
            <a:r>
              <a:rPr lang="en-US" sz="2000" dirty="0">
                <a:latin typeface="+mn-lt"/>
              </a:rPr>
              <a:t>being built on an open source compiler, results in decreasing its </a:t>
            </a:r>
            <a:endParaRPr lang="en-US" sz="2000" dirty="0" smtClean="0">
              <a:latin typeface="+mn-lt"/>
            </a:endParaRPr>
          </a:p>
          <a:p>
            <a:pPr lvl="1" algn="just"/>
            <a:r>
              <a:rPr lang="en-US" sz="2000" dirty="0" smtClean="0">
                <a:latin typeface="+mn-lt"/>
              </a:rPr>
              <a:t>         performance</a:t>
            </a:r>
            <a:r>
              <a:rPr lang="en-US" sz="2000" dirty="0">
                <a:latin typeface="+mn-lt"/>
              </a:rPr>
              <a:t>. This compiler is not as efficient as </a:t>
            </a:r>
            <a:r>
              <a:rPr lang="en-US" sz="2000" dirty="0" err="1">
                <a:latin typeface="+mn-lt"/>
              </a:rPr>
              <a:t>Javac</a:t>
            </a:r>
            <a:r>
              <a:rPr lang="en-US" sz="2000" dirty="0" smtClean="0">
                <a:latin typeface="+mn-lt"/>
              </a:rPr>
              <a:t>.</a:t>
            </a:r>
          </a:p>
          <a:p>
            <a:pPr lvl="1" algn="just"/>
            <a:r>
              <a:rPr lang="en-US" sz="2000" dirty="0" smtClean="0">
                <a:latin typeface="+mn-lt"/>
              </a:rPr>
              <a:t>3.     The </a:t>
            </a:r>
            <a:r>
              <a:rPr lang="en-US" sz="2000" dirty="0">
                <a:latin typeface="+mn-lt"/>
              </a:rPr>
              <a:t>compilation process of </a:t>
            </a:r>
            <a:r>
              <a:rPr lang="en-US" sz="2000" dirty="0" err="1">
                <a:latin typeface="+mn-lt"/>
              </a:rPr>
              <a:t>Jmlc</a:t>
            </a:r>
            <a:r>
              <a:rPr lang="en-US" sz="2000" dirty="0">
                <a:latin typeface="+mn-lt"/>
              </a:rPr>
              <a:t> is double round. That is, every compilation </a:t>
            </a:r>
            <a:endParaRPr lang="en-US" sz="2000" dirty="0" smtClean="0">
              <a:latin typeface="+mn-lt"/>
            </a:endParaRPr>
          </a:p>
          <a:p>
            <a:pPr lvl="1" algn="just"/>
            <a:r>
              <a:rPr lang="en-US" sz="2000" dirty="0" smtClean="0">
                <a:latin typeface="+mn-lt"/>
              </a:rPr>
              <a:t>         unit </a:t>
            </a:r>
            <a:r>
              <a:rPr lang="en-US" sz="2000" dirty="0">
                <a:latin typeface="+mn-lt"/>
              </a:rPr>
              <a:t>undergoes two-time compilation. </a:t>
            </a:r>
          </a:p>
          <a:p>
            <a:pPr algn="just"/>
            <a:endParaRPr lang="en-US" sz="2000" dirty="0" smtClean="0">
              <a:latin typeface="+mn-lt"/>
            </a:endParaRPr>
          </a:p>
          <a:p>
            <a:pPr algn="just">
              <a:buFont typeface="Arial" pitchFamily="34" charset="0"/>
              <a:buChar char="•"/>
            </a:pPr>
            <a:r>
              <a:rPr lang="en-US" sz="2000" dirty="0">
                <a:latin typeface="+mn-lt"/>
              </a:rPr>
              <a:t> </a:t>
            </a:r>
            <a:r>
              <a:rPr lang="en-US" sz="2000" dirty="0" smtClean="0">
                <a:latin typeface="+mn-lt"/>
              </a:rPr>
              <a:t> The </a:t>
            </a:r>
            <a:r>
              <a:rPr lang="en-US" sz="2000" dirty="0">
                <a:latin typeface="+mn-lt"/>
              </a:rPr>
              <a:t>third is the </a:t>
            </a:r>
            <a:r>
              <a:rPr lang="en-US" sz="2000" dirty="0" smtClean="0">
                <a:latin typeface="+mn-lt"/>
              </a:rPr>
              <a:t>research </a:t>
            </a:r>
            <a:r>
              <a:rPr lang="en-US" sz="2000" dirty="0">
                <a:latin typeface="+mn-lt"/>
              </a:rPr>
              <a:t>question being addressed in this paper.</a:t>
            </a:r>
            <a:endParaRPr lang="en-US" sz="1600" dirty="0">
              <a:latin typeface="+mn-lt"/>
            </a:endParaRPr>
          </a:p>
        </p:txBody>
      </p:sp>
      <p:sp>
        <p:nvSpPr>
          <p:cNvPr id="34" name="TextBox 33"/>
          <p:cNvSpPr txBox="1"/>
          <p:nvPr/>
        </p:nvSpPr>
        <p:spPr>
          <a:xfrm>
            <a:off x="10896598" y="11685506"/>
            <a:ext cx="5174347" cy="523220"/>
          </a:xfrm>
          <a:prstGeom prst="rect">
            <a:avLst/>
          </a:prstGeom>
          <a:solidFill>
            <a:schemeClr val="accent2">
              <a:lumMod val="50000"/>
              <a:alpha val="85000"/>
            </a:schemeClr>
          </a:solidFill>
        </p:spPr>
        <p:txBody>
          <a:bodyPr wrap="square">
            <a:spAutoFit/>
          </a:bodyPr>
          <a:lstStyle/>
          <a:p>
            <a:r>
              <a:rPr lang="en-US" sz="2800" b="1" dirty="0" smtClean="0">
                <a:solidFill>
                  <a:schemeClr val="bg1"/>
                </a:solidFill>
              </a:rPr>
              <a:t>Incremental Architecture</a:t>
            </a:r>
            <a:endParaRPr lang="en-US" sz="2800" b="1" dirty="0">
              <a:solidFill>
                <a:schemeClr val="bg1"/>
              </a:solidFill>
            </a:endParaRPr>
          </a:p>
        </p:txBody>
      </p:sp>
      <p:sp>
        <p:nvSpPr>
          <p:cNvPr id="35" name="TextBox 34"/>
          <p:cNvSpPr txBox="1"/>
          <p:nvPr/>
        </p:nvSpPr>
        <p:spPr>
          <a:xfrm>
            <a:off x="1090613" y="22874287"/>
            <a:ext cx="9118600" cy="8679299"/>
          </a:xfrm>
          <a:prstGeom prst="rect">
            <a:avLst/>
          </a:prstGeom>
          <a:gradFill flip="none" rotWithShape="1">
            <a:gsLst>
              <a:gs pos="0">
                <a:schemeClr val="bg2">
                  <a:lumMod val="25000"/>
                </a:schemeClr>
              </a:gs>
              <a:gs pos="11000">
                <a:schemeClr val="bg2">
                  <a:lumMod val="75000"/>
                </a:schemeClr>
              </a:gs>
            </a:gsLst>
            <a:lin ang="0" scaled="0"/>
            <a:tileRect/>
          </a:gradFill>
          <a:ln>
            <a:solidFill>
              <a:schemeClr val="accent2">
                <a:lumMod val="75000"/>
              </a:schemeClr>
            </a:solidFill>
          </a:ln>
          <a:effectLst/>
        </p:spPr>
        <p:txBody>
          <a:bodyPr wrap="square">
            <a:spAutoFit/>
          </a:bodyPr>
          <a:lstStyle/>
          <a:p>
            <a:endParaRPr lang="en-US" sz="1800" dirty="0" smtClean="0">
              <a:latin typeface="Calibri" pitchFamily="-65" charset="0"/>
            </a:endParaRPr>
          </a:p>
          <a:p>
            <a:endParaRPr lang="en-US" sz="1800" dirty="0">
              <a:latin typeface="Calibri" pitchFamily="-65" charset="0"/>
            </a:endParaRPr>
          </a:p>
          <a:p>
            <a:endParaRPr lang="en-US" sz="1800" dirty="0" smtClean="0">
              <a:latin typeface="Calibri" pitchFamily="-65" charset="0"/>
            </a:endParaRPr>
          </a:p>
          <a:p>
            <a:endParaRPr lang="en-US" sz="1800" dirty="0">
              <a:latin typeface="Calibri" pitchFamily="-65" charset="0"/>
            </a:endParaRPr>
          </a:p>
          <a:p>
            <a:endParaRPr lang="en-US" sz="1800" dirty="0" smtClean="0">
              <a:latin typeface="Calibri" pitchFamily="-65" charset="0"/>
            </a:endParaRPr>
          </a:p>
          <a:p>
            <a:endParaRPr lang="en-US" sz="1800" dirty="0">
              <a:latin typeface="Calibri" pitchFamily="-65" charset="0"/>
            </a:endParaRPr>
          </a:p>
          <a:p>
            <a:endParaRPr lang="en-US" sz="1800" dirty="0" smtClean="0">
              <a:latin typeface="Calibri" pitchFamily="-65" charset="0"/>
            </a:endParaRPr>
          </a:p>
          <a:p>
            <a:endParaRPr lang="en-US" sz="1800" dirty="0">
              <a:latin typeface="Calibri" pitchFamily="-65" charset="0"/>
            </a:endParaRPr>
          </a:p>
          <a:p>
            <a:endParaRPr lang="en-US" sz="1800" dirty="0" smtClean="0">
              <a:latin typeface="Calibri" pitchFamily="-65" charset="0"/>
            </a:endParaRPr>
          </a:p>
          <a:p>
            <a:endParaRPr lang="en-US" sz="1800" dirty="0">
              <a:latin typeface="Calibri" pitchFamily="-65" charset="0"/>
            </a:endParaRPr>
          </a:p>
          <a:p>
            <a:endParaRPr lang="en-US" sz="1800" dirty="0" smtClean="0">
              <a:latin typeface="Calibri" pitchFamily="-65" charset="0"/>
            </a:endParaRPr>
          </a:p>
          <a:p>
            <a:endParaRPr lang="en-US" sz="1800" dirty="0">
              <a:latin typeface="Calibri" pitchFamily="-65" charset="0"/>
            </a:endParaRPr>
          </a:p>
          <a:p>
            <a:endParaRPr lang="en-US" sz="1800" dirty="0" smtClean="0">
              <a:latin typeface="Calibri" pitchFamily="-65" charset="0"/>
            </a:endParaRPr>
          </a:p>
          <a:p>
            <a:endParaRPr lang="en-US" sz="1800" dirty="0">
              <a:latin typeface="Calibri" pitchFamily="-65" charset="0"/>
            </a:endParaRPr>
          </a:p>
          <a:p>
            <a:endParaRPr lang="en-US" sz="1800" dirty="0" smtClean="0">
              <a:latin typeface="Calibri" pitchFamily="-65" charset="0"/>
            </a:endParaRPr>
          </a:p>
          <a:p>
            <a:endParaRPr lang="en-US" sz="1800" dirty="0">
              <a:latin typeface="Calibri" pitchFamily="-65" charset="0"/>
            </a:endParaRPr>
          </a:p>
          <a:p>
            <a:endParaRPr lang="en-US" sz="1800" dirty="0" smtClean="0">
              <a:latin typeface="Calibri" pitchFamily="-65" charset="0"/>
            </a:endParaRPr>
          </a:p>
          <a:p>
            <a:endParaRPr lang="en-US" sz="1800" dirty="0">
              <a:latin typeface="Calibri" pitchFamily="-65" charset="0"/>
            </a:endParaRPr>
          </a:p>
          <a:p>
            <a:endParaRPr lang="en-US" sz="1800" dirty="0" smtClean="0">
              <a:latin typeface="Calibri" pitchFamily="-65" charset="0"/>
            </a:endParaRPr>
          </a:p>
          <a:p>
            <a:endParaRPr lang="en-US" sz="1800" dirty="0">
              <a:latin typeface="Calibri" pitchFamily="-65" charset="0"/>
            </a:endParaRPr>
          </a:p>
          <a:p>
            <a:endParaRPr lang="en-US" sz="1800" dirty="0" smtClean="0">
              <a:latin typeface="Calibri" pitchFamily="-65" charset="0"/>
            </a:endParaRPr>
          </a:p>
          <a:p>
            <a:endParaRPr lang="en-US" sz="1800" dirty="0">
              <a:latin typeface="Calibri" pitchFamily="-65" charset="0"/>
            </a:endParaRPr>
          </a:p>
          <a:p>
            <a:endParaRPr lang="en-US" sz="1800" dirty="0" smtClean="0">
              <a:latin typeface="Calibri" pitchFamily="-65" charset="0"/>
            </a:endParaRPr>
          </a:p>
          <a:p>
            <a:endParaRPr lang="en-US" sz="1800" dirty="0">
              <a:latin typeface="Calibri" pitchFamily="-65" charset="0"/>
            </a:endParaRPr>
          </a:p>
          <a:p>
            <a:endParaRPr lang="en-US" sz="1800" dirty="0" smtClean="0">
              <a:latin typeface="Calibri" pitchFamily="-65" charset="0"/>
            </a:endParaRPr>
          </a:p>
          <a:p>
            <a:endParaRPr lang="en-US" sz="1800" dirty="0">
              <a:latin typeface="Calibri" pitchFamily="-65" charset="0"/>
            </a:endParaRPr>
          </a:p>
          <a:p>
            <a:endParaRPr lang="en-US" sz="1800" dirty="0" smtClean="0">
              <a:latin typeface="Calibri" pitchFamily="-65" charset="0"/>
            </a:endParaRPr>
          </a:p>
          <a:p>
            <a:endParaRPr lang="en-US" sz="1800" dirty="0">
              <a:latin typeface="Calibri" pitchFamily="-65" charset="0"/>
            </a:endParaRPr>
          </a:p>
          <a:p>
            <a:endParaRPr lang="en-US" sz="1800" dirty="0" smtClean="0">
              <a:latin typeface="Calibri" pitchFamily="-65" charset="0"/>
            </a:endParaRPr>
          </a:p>
          <a:p>
            <a:endParaRPr lang="en-US" sz="1800" dirty="0" smtClean="0">
              <a:latin typeface="Calibri" pitchFamily="-65" charset="0"/>
            </a:endParaRPr>
          </a:p>
          <a:p>
            <a:endParaRPr lang="en-US" sz="1800" dirty="0">
              <a:latin typeface="Calibri" pitchFamily="-65" charset="0"/>
            </a:endParaRPr>
          </a:p>
        </p:txBody>
      </p:sp>
      <p:graphicFrame>
        <p:nvGraphicFramePr>
          <p:cNvPr id="36" name="Chart 35"/>
          <p:cNvGraphicFramePr/>
          <p:nvPr/>
        </p:nvGraphicFramePr>
        <p:xfrm>
          <a:off x="4265613" y="23483887"/>
          <a:ext cx="5791200" cy="3657600"/>
        </p:xfrm>
        <a:graphic>
          <a:graphicData uri="http://schemas.openxmlformats.org/drawingml/2006/chart">
            <c:chart xmlns:c="http://schemas.openxmlformats.org/drawingml/2006/chart" xmlns:r="http://schemas.openxmlformats.org/officeDocument/2006/relationships" r:id="rId5"/>
          </a:graphicData>
        </a:graphic>
      </p:graphicFrame>
      <p:sp>
        <p:nvSpPr>
          <p:cNvPr id="37" name="TextBox 36"/>
          <p:cNvSpPr txBox="1"/>
          <p:nvPr/>
        </p:nvSpPr>
        <p:spPr>
          <a:xfrm>
            <a:off x="1090613" y="22610682"/>
            <a:ext cx="4800600" cy="523220"/>
          </a:xfrm>
          <a:prstGeom prst="rect">
            <a:avLst/>
          </a:prstGeom>
          <a:solidFill>
            <a:schemeClr val="accent2">
              <a:lumMod val="50000"/>
              <a:alpha val="85000"/>
            </a:schemeClr>
          </a:solidFill>
        </p:spPr>
        <p:txBody>
          <a:bodyPr wrap="square">
            <a:spAutoFit/>
          </a:bodyPr>
          <a:lstStyle/>
          <a:p>
            <a:r>
              <a:rPr lang="en-US" sz="2800" b="1" dirty="0" smtClean="0">
                <a:solidFill>
                  <a:schemeClr val="bg1"/>
                </a:solidFill>
              </a:rPr>
              <a:t>Double-round Architecture</a:t>
            </a:r>
            <a:endParaRPr lang="en-US" sz="2800" b="1" dirty="0">
              <a:solidFill>
                <a:schemeClr val="bg1"/>
              </a:solidFill>
            </a:endParaRPr>
          </a:p>
        </p:txBody>
      </p:sp>
      <p:sp>
        <p:nvSpPr>
          <p:cNvPr id="38" name="TextBox 37"/>
          <p:cNvSpPr txBox="1"/>
          <p:nvPr/>
        </p:nvSpPr>
        <p:spPr>
          <a:xfrm>
            <a:off x="1141413" y="23331487"/>
            <a:ext cx="2921000" cy="5016758"/>
          </a:xfrm>
          <a:prstGeom prst="rect">
            <a:avLst/>
          </a:prstGeom>
          <a:gradFill flip="none" rotWithShape="1">
            <a:gsLst>
              <a:gs pos="0">
                <a:schemeClr val="bg2">
                  <a:lumMod val="25000"/>
                </a:schemeClr>
              </a:gs>
              <a:gs pos="34000">
                <a:schemeClr val="bg2">
                  <a:lumMod val="75000"/>
                </a:schemeClr>
              </a:gs>
            </a:gsLst>
            <a:lin ang="0" scaled="1"/>
            <a:tileRect/>
          </a:gradFill>
          <a:ln w="19050" cap="rnd" cmpd="sng">
            <a:noFill/>
            <a:bevel/>
          </a:ln>
          <a:effectLst/>
        </p:spPr>
        <p:txBody>
          <a:bodyPr>
            <a:spAutoFit/>
          </a:bodyPr>
          <a:lstStyle/>
          <a:p>
            <a:pPr algn="just">
              <a:buFont typeface="Arial" pitchFamily="34" charset="0"/>
              <a:buChar char="•"/>
            </a:pPr>
            <a:r>
              <a:rPr lang="en-US" sz="2000" dirty="0" smtClean="0">
                <a:latin typeface="Calibri" pitchFamily="-65" charset="0"/>
              </a:rPr>
              <a:t>  The normal flow of any  java source code starts  from the scanner phase  and ends in the code  generation phase going  through the different  phases. </a:t>
            </a:r>
          </a:p>
          <a:p>
            <a:pPr algn="just"/>
            <a:endParaRPr lang="en-US" sz="2000" dirty="0">
              <a:latin typeface="Calibri" pitchFamily="-65" charset="0"/>
            </a:endParaRPr>
          </a:p>
          <a:p>
            <a:pPr algn="just">
              <a:buFont typeface="Arial" pitchFamily="34" charset="0"/>
              <a:buChar char="•"/>
            </a:pPr>
            <a:r>
              <a:rPr lang="en-US" sz="2000" dirty="0" smtClean="0">
                <a:latin typeface="Calibri" pitchFamily="-65" charset="0"/>
              </a:rPr>
              <a:t>  For the case for JML-annotated Java source  code, after the type  checking phase, rather  than going straight to the  code generation phase  it goes for second-round of  compilation. </a:t>
            </a:r>
            <a:endParaRPr lang="en-US" sz="2000" dirty="0">
              <a:latin typeface="Calibri" pitchFamily="-65" charset="0"/>
            </a:endParaRPr>
          </a:p>
        </p:txBody>
      </p:sp>
      <p:sp>
        <p:nvSpPr>
          <p:cNvPr id="39" name="TextBox 22"/>
          <p:cNvSpPr txBox="1">
            <a:spLocks noChangeArrowheads="1"/>
          </p:cNvSpPr>
          <p:nvPr/>
        </p:nvSpPr>
        <p:spPr bwMode="auto">
          <a:xfrm>
            <a:off x="4037013" y="27217687"/>
            <a:ext cx="6096000" cy="1200150"/>
          </a:xfrm>
          <a:prstGeom prst="rect">
            <a:avLst/>
          </a:prstGeom>
          <a:noFill/>
          <a:ln w="9525">
            <a:noFill/>
            <a:miter lim="800000"/>
            <a:headEnd/>
            <a:tailEnd/>
          </a:ln>
        </p:spPr>
        <p:txBody>
          <a:bodyPr>
            <a:spAutoFit/>
          </a:bodyPr>
          <a:lstStyle/>
          <a:p>
            <a:pPr algn="just"/>
            <a:r>
              <a:rPr lang="en-US" sz="1800" b="1" dirty="0">
                <a:latin typeface="Calibri" pitchFamily="-65" charset="0"/>
              </a:rPr>
              <a:t>Figure 2. The average percentage of each phase on running twenty-five test cases. These were </a:t>
            </a:r>
            <a:r>
              <a:rPr lang="en-US" sz="1800" b="1" dirty="0" smtClean="0">
                <a:latin typeface="Calibri" pitchFamily="-65" charset="0"/>
              </a:rPr>
              <a:t>taken </a:t>
            </a:r>
            <a:r>
              <a:rPr lang="en-US" sz="1800" b="1" dirty="0">
                <a:latin typeface="Calibri" pitchFamily="-65" charset="0"/>
              </a:rPr>
              <a:t>from the programs that were distributed with JML package. They were timed on Eclipse platform</a:t>
            </a:r>
            <a:r>
              <a:rPr lang="en-US" sz="1800" dirty="0">
                <a:latin typeface="Calibri" pitchFamily="-65" charset="0"/>
              </a:rPr>
              <a:t> </a:t>
            </a:r>
          </a:p>
        </p:txBody>
      </p:sp>
      <p:sp>
        <p:nvSpPr>
          <p:cNvPr id="42" name="TextBox 41"/>
          <p:cNvSpPr txBox="1"/>
          <p:nvPr/>
        </p:nvSpPr>
        <p:spPr>
          <a:xfrm>
            <a:off x="1138100" y="28417837"/>
            <a:ext cx="8896626" cy="2554545"/>
          </a:xfrm>
          <a:prstGeom prst="rect">
            <a:avLst/>
          </a:prstGeom>
          <a:gradFill>
            <a:gsLst>
              <a:gs pos="0">
                <a:schemeClr val="bg2">
                  <a:lumMod val="25000"/>
                </a:schemeClr>
              </a:gs>
              <a:gs pos="11000">
                <a:schemeClr val="bg2">
                  <a:lumMod val="75000"/>
                </a:schemeClr>
              </a:gs>
            </a:gsLst>
            <a:lin ang="0" scaled="1"/>
          </a:gradFill>
          <a:ln w="19050" cap="rnd" cmpd="sng">
            <a:noFill/>
            <a:bevel/>
          </a:ln>
          <a:effectLst/>
        </p:spPr>
        <p:txBody>
          <a:bodyPr wrap="square" rtlCol="0">
            <a:spAutoFit/>
          </a:bodyPr>
          <a:lstStyle/>
          <a:p>
            <a:pPr algn="just">
              <a:buFont typeface="Arial" pitchFamily="34" charset="0"/>
              <a:buChar char="•"/>
            </a:pPr>
            <a:r>
              <a:rPr lang="en-US" sz="2000" dirty="0" smtClean="0">
                <a:latin typeface="+mn-lt"/>
              </a:rPr>
              <a:t>  </a:t>
            </a:r>
            <a:r>
              <a:rPr lang="en-US" sz="2000" dirty="0" smtClean="0">
                <a:latin typeface="Calibri" pitchFamily="-65" charset="0"/>
              </a:rPr>
              <a:t>The major bottleneck for this architecture is the double-round compilation. This is because it affects the runtime performance. </a:t>
            </a:r>
          </a:p>
          <a:p>
            <a:pPr algn="just">
              <a:buFont typeface="Arial" pitchFamily="34" charset="0"/>
              <a:buChar char="•"/>
            </a:pPr>
            <a:endParaRPr lang="en-US" sz="2000" dirty="0">
              <a:latin typeface="Calibri" pitchFamily="-65" charset="0"/>
            </a:endParaRPr>
          </a:p>
          <a:p>
            <a:pPr algn="just">
              <a:buFont typeface="Arial" pitchFamily="34" charset="0"/>
              <a:buChar char="•"/>
            </a:pPr>
            <a:r>
              <a:rPr lang="en-US" sz="2000" dirty="0" smtClean="0">
                <a:latin typeface="Calibri" pitchFamily="-65" charset="0"/>
              </a:rPr>
              <a:t>  It is a well-known fact that in a compilation phase, most time is spent in the scanning phase (see Fig. 2).</a:t>
            </a:r>
          </a:p>
          <a:p>
            <a:pPr algn="just">
              <a:buFont typeface="Arial" pitchFamily="34" charset="0"/>
              <a:buChar char="•"/>
            </a:pPr>
            <a:endParaRPr lang="en-US" sz="2000" dirty="0">
              <a:latin typeface="Calibri" pitchFamily="-65" charset="0"/>
            </a:endParaRPr>
          </a:p>
          <a:p>
            <a:pPr algn="just">
              <a:buFont typeface="Arial" pitchFamily="34" charset="0"/>
              <a:buChar char="•"/>
            </a:pPr>
            <a:r>
              <a:rPr lang="en-US" sz="2000" dirty="0" smtClean="0">
                <a:latin typeface="Calibri" pitchFamily="-65" charset="0"/>
              </a:rPr>
              <a:t>  In this architecture, scanning and parsing is done twice for the original code which slows down the performance.</a:t>
            </a:r>
            <a:endParaRPr lang="en-US" sz="1600" dirty="0">
              <a:latin typeface="+mn-lt"/>
            </a:endParaRPr>
          </a:p>
        </p:txBody>
      </p:sp>
      <p:pic>
        <p:nvPicPr>
          <p:cNvPr id="15377" name="Picture 17"/>
          <p:cNvPicPr>
            <a:picLocks noChangeAspect="1" noChangeArrowheads="1"/>
          </p:cNvPicPr>
          <p:nvPr/>
        </p:nvPicPr>
        <p:blipFill>
          <a:blip r:embed="rId6"/>
          <a:srcRect/>
          <a:stretch>
            <a:fillRect/>
          </a:stretch>
        </p:blipFill>
        <p:spPr bwMode="auto">
          <a:xfrm>
            <a:off x="11201400" y="5406865"/>
            <a:ext cx="8788400" cy="4489643"/>
          </a:xfrm>
          <a:prstGeom prst="rect">
            <a:avLst/>
          </a:prstGeom>
          <a:noFill/>
          <a:ln w="9525">
            <a:noFill/>
            <a:miter lim="800000"/>
            <a:headEnd/>
            <a:tailEnd/>
          </a:ln>
          <a:effectLst/>
        </p:spPr>
      </p:pic>
      <p:sp>
        <p:nvSpPr>
          <p:cNvPr id="28" name="TextBox 27"/>
          <p:cNvSpPr txBox="1"/>
          <p:nvPr/>
        </p:nvSpPr>
        <p:spPr>
          <a:xfrm>
            <a:off x="10896599" y="5160643"/>
            <a:ext cx="9472614" cy="4770537"/>
          </a:xfrm>
          <a:prstGeom prst="rect">
            <a:avLst/>
          </a:prstGeom>
          <a:noFill/>
          <a:ln w="19050" cap="rnd" cmpd="sng">
            <a:solidFill>
              <a:schemeClr val="accent2">
                <a:lumMod val="75000"/>
              </a:schemeClr>
            </a:solidFill>
            <a:bevel/>
          </a:ln>
          <a:effectLst/>
        </p:spPr>
        <p:txBody>
          <a:bodyPr wrap="square">
            <a:spAutoFit/>
          </a:bodyPr>
          <a:lstStyle/>
          <a:p>
            <a:pPr algn="just"/>
            <a:endParaRPr lang="en-US" sz="1600" dirty="0" smtClean="0">
              <a:latin typeface="Calibri" pitchFamily="-65" charset="0"/>
            </a:endParaRPr>
          </a:p>
          <a:p>
            <a:pPr algn="just"/>
            <a:endParaRPr lang="en-US" sz="1600" dirty="0">
              <a:latin typeface="Calibri" pitchFamily="-65" charset="0"/>
            </a:endParaRPr>
          </a:p>
          <a:p>
            <a:pPr algn="just"/>
            <a:endParaRPr lang="en-US" sz="1600" dirty="0" smtClean="0">
              <a:latin typeface="Calibri" pitchFamily="-65" charset="0"/>
            </a:endParaRPr>
          </a:p>
          <a:p>
            <a:pPr algn="just"/>
            <a:endParaRPr lang="en-US" sz="1600" dirty="0">
              <a:latin typeface="Calibri" pitchFamily="-65" charset="0"/>
            </a:endParaRPr>
          </a:p>
          <a:p>
            <a:pPr algn="just"/>
            <a:endParaRPr lang="en-US" sz="1600" dirty="0" smtClean="0">
              <a:latin typeface="Calibri" pitchFamily="-65" charset="0"/>
            </a:endParaRPr>
          </a:p>
          <a:p>
            <a:pPr algn="just"/>
            <a:endParaRPr lang="en-US" sz="1600" dirty="0">
              <a:latin typeface="Calibri" pitchFamily="-65" charset="0"/>
            </a:endParaRPr>
          </a:p>
          <a:p>
            <a:pPr algn="just"/>
            <a:endParaRPr lang="en-US" sz="1600" dirty="0" smtClean="0">
              <a:latin typeface="Calibri" pitchFamily="-65" charset="0"/>
            </a:endParaRPr>
          </a:p>
          <a:p>
            <a:pPr algn="just"/>
            <a:endParaRPr lang="en-US" sz="1600" dirty="0">
              <a:latin typeface="Calibri" pitchFamily="-65" charset="0"/>
            </a:endParaRPr>
          </a:p>
          <a:p>
            <a:pPr algn="just"/>
            <a:endParaRPr lang="en-US" sz="1600" dirty="0" smtClean="0">
              <a:latin typeface="Calibri" pitchFamily="-65" charset="0"/>
            </a:endParaRPr>
          </a:p>
          <a:p>
            <a:pPr algn="just"/>
            <a:endParaRPr lang="en-US" sz="1600" dirty="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a:p>
            <a:pPr algn="just"/>
            <a:endParaRPr lang="en-US" sz="1600" dirty="0" smtClean="0">
              <a:latin typeface="Calibri" pitchFamily="-65" charset="0"/>
            </a:endParaRPr>
          </a:p>
        </p:txBody>
      </p:sp>
      <p:sp>
        <p:nvSpPr>
          <p:cNvPr id="33" name="TextBox 32"/>
          <p:cNvSpPr txBox="1"/>
          <p:nvPr/>
        </p:nvSpPr>
        <p:spPr>
          <a:xfrm>
            <a:off x="10896599" y="9931180"/>
            <a:ext cx="9472614" cy="1754326"/>
          </a:xfrm>
          <a:prstGeom prst="rect">
            <a:avLst/>
          </a:prstGeom>
          <a:gradFill flip="none" rotWithShape="1">
            <a:gsLst>
              <a:gs pos="0">
                <a:schemeClr val="bg2">
                  <a:lumMod val="25000"/>
                </a:schemeClr>
              </a:gs>
              <a:gs pos="11000">
                <a:schemeClr val="bg2">
                  <a:lumMod val="75000"/>
                </a:schemeClr>
              </a:gs>
            </a:gsLst>
            <a:lin ang="0" scaled="0"/>
            <a:tileRect/>
          </a:gradFill>
          <a:ln>
            <a:solidFill>
              <a:schemeClr val="accent2">
                <a:lumMod val="75000"/>
              </a:schemeClr>
            </a:solidFill>
          </a:ln>
          <a:effectLst/>
        </p:spPr>
        <p:txBody>
          <a:bodyPr wrap="square">
            <a:spAutoFit/>
          </a:bodyPr>
          <a:lstStyle/>
          <a:p>
            <a:pPr algn="just"/>
            <a:endParaRPr lang="en-US" sz="1800" dirty="0" smtClean="0">
              <a:latin typeface="+mn-lt"/>
            </a:endParaRPr>
          </a:p>
          <a:p>
            <a:pPr algn="just"/>
            <a:endParaRPr lang="en-US" sz="1800" dirty="0" smtClean="0">
              <a:latin typeface="+mn-lt"/>
            </a:endParaRPr>
          </a:p>
          <a:p>
            <a:pPr algn="just"/>
            <a:endParaRPr lang="en-US" sz="1800" dirty="0" smtClean="0">
              <a:latin typeface="+mn-lt"/>
            </a:endParaRPr>
          </a:p>
          <a:p>
            <a:pPr algn="just"/>
            <a:endParaRPr lang="en-US" sz="1800" dirty="0" smtClean="0">
              <a:latin typeface="+mn-lt"/>
            </a:endParaRPr>
          </a:p>
          <a:p>
            <a:pPr algn="just"/>
            <a:endParaRPr lang="en-US" sz="1800" dirty="0" smtClean="0">
              <a:latin typeface="+mn-lt"/>
            </a:endParaRPr>
          </a:p>
          <a:p>
            <a:pPr algn="just"/>
            <a:endParaRPr lang="en-US" sz="1800" dirty="0" smtClean="0">
              <a:latin typeface="+mn-lt"/>
            </a:endParaRPr>
          </a:p>
        </p:txBody>
      </p:sp>
      <p:sp>
        <p:nvSpPr>
          <p:cNvPr id="40" name="TextBox 39"/>
          <p:cNvSpPr txBox="1"/>
          <p:nvPr/>
        </p:nvSpPr>
        <p:spPr>
          <a:xfrm>
            <a:off x="10896599" y="10220325"/>
            <a:ext cx="9093201" cy="1323439"/>
          </a:xfrm>
          <a:prstGeom prst="rect">
            <a:avLst/>
          </a:prstGeom>
          <a:gradFill>
            <a:gsLst>
              <a:gs pos="0">
                <a:schemeClr val="bg2">
                  <a:lumMod val="25000"/>
                </a:schemeClr>
              </a:gs>
              <a:gs pos="11000">
                <a:schemeClr val="bg2">
                  <a:lumMod val="75000"/>
                </a:schemeClr>
              </a:gs>
            </a:gsLst>
            <a:lin ang="0" scaled="1"/>
          </a:gradFill>
          <a:ln w="19050" cap="rnd" cmpd="sng">
            <a:noFill/>
            <a:bevel/>
          </a:ln>
          <a:effectLst/>
        </p:spPr>
        <p:txBody>
          <a:bodyPr wrap="square" rtlCol="0">
            <a:spAutoFit/>
          </a:bodyPr>
          <a:lstStyle/>
          <a:p>
            <a:pPr algn="just"/>
            <a:r>
              <a:rPr lang="en-US" sz="2000" b="1" dirty="0" smtClean="0">
                <a:latin typeface="+mn-lt"/>
              </a:rPr>
              <a:t>Figure 3. The incremental architecture designed on the Eclipse framework. Unlike in double-round compilation in this architecture only the RAC code is sent. In the second-round we merge using the RAC AST and the original AST to get the merged AST ready to go to byte-code generation phase.</a:t>
            </a:r>
            <a:endParaRPr lang="en-US" sz="2000" dirty="0" smtClean="0">
              <a:latin typeface="+mn-lt"/>
            </a:endParaRPr>
          </a:p>
        </p:txBody>
      </p:sp>
      <p:pic>
        <p:nvPicPr>
          <p:cNvPr id="1026" name="Picture 2"/>
          <p:cNvPicPr>
            <a:picLocks noChangeAspect="1" noChangeArrowheads="1"/>
          </p:cNvPicPr>
          <p:nvPr/>
        </p:nvPicPr>
        <p:blipFill>
          <a:blip r:embed="rId7"/>
          <a:srcRect/>
          <a:stretch>
            <a:fillRect/>
          </a:stretch>
        </p:blipFill>
        <p:spPr bwMode="auto">
          <a:xfrm>
            <a:off x="11198225" y="19687696"/>
            <a:ext cx="8791575" cy="4124325"/>
          </a:xfrm>
          <a:prstGeom prst="rect">
            <a:avLst/>
          </a:prstGeom>
          <a:noFill/>
          <a:ln w="9525">
            <a:solidFill>
              <a:schemeClr val="accent2">
                <a:lumMod val="75000"/>
              </a:schemeClr>
            </a:solidFill>
            <a:miter lim="800000"/>
            <a:headEnd/>
            <a:tailEnd/>
          </a:ln>
          <a:effectLst/>
        </p:spPr>
      </p:pic>
      <p:sp>
        <p:nvSpPr>
          <p:cNvPr id="43" name="TextBox 42"/>
          <p:cNvSpPr txBox="1"/>
          <p:nvPr/>
        </p:nvSpPr>
        <p:spPr>
          <a:xfrm>
            <a:off x="10896598" y="12208726"/>
            <a:ext cx="9096377" cy="7478970"/>
          </a:xfrm>
          <a:prstGeom prst="rect">
            <a:avLst/>
          </a:prstGeom>
          <a:gradFill>
            <a:gsLst>
              <a:gs pos="0">
                <a:schemeClr val="bg2">
                  <a:lumMod val="25000"/>
                </a:schemeClr>
              </a:gs>
              <a:gs pos="11000">
                <a:schemeClr val="bg2">
                  <a:lumMod val="75000"/>
                </a:schemeClr>
              </a:gs>
            </a:gsLst>
            <a:lin ang="0" scaled="1"/>
          </a:gradFill>
          <a:ln w="19050" cap="rnd" cmpd="sng">
            <a:noFill/>
            <a:bevel/>
          </a:ln>
          <a:effectLst/>
        </p:spPr>
        <p:txBody>
          <a:bodyPr wrap="square" rtlCol="0">
            <a:spAutoFit/>
          </a:bodyPr>
          <a:lstStyle/>
          <a:p>
            <a:pPr algn="just">
              <a:buFont typeface="Arial" pitchFamily="34" charset="0"/>
              <a:buChar char="•"/>
            </a:pPr>
            <a:r>
              <a:rPr lang="en-US" sz="2000" dirty="0" smtClean="0">
                <a:latin typeface="Calibri" pitchFamily="-65" charset="0"/>
              </a:rPr>
              <a:t>  The architectural style that we call incremental architecture works on the same fashion as the double-round architecture. </a:t>
            </a:r>
          </a:p>
          <a:p>
            <a:pPr algn="just">
              <a:buFont typeface="Arial" pitchFamily="34" charset="0"/>
              <a:buChar char="•"/>
            </a:pPr>
            <a:endParaRPr lang="en-US" sz="2000" dirty="0" smtClean="0">
              <a:latin typeface="Calibri" pitchFamily="-65" charset="0"/>
            </a:endParaRPr>
          </a:p>
          <a:p>
            <a:pPr algn="just">
              <a:buFont typeface="Arial" pitchFamily="34" charset="0"/>
              <a:buChar char="•"/>
            </a:pPr>
            <a:r>
              <a:rPr lang="en-US" sz="2000" dirty="0" smtClean="0">
                <a:latin typeface="Calibri" pitchFamily="-65" charset="0"/>
              </a:rPr>
              <a:t>   The code that is sent to the scanner phase for the second round of compilation is not the entire code but only runtime code. Generally speaking, this kind of architecture actually supports abstract syntax tree (AST) merging mechanism (see Fig.3). That is to say, the portion of code that is sent for second round of compilation, results into an AST. This new AST needs to be merged with the original AST.</a:t>
            </a:r>
          </a:p>
          <a:p>
            <a:pPr algn="just">
              <a:buFont typeface="Arial" pitchFamily="34" charset="0"/>
              <a:buChar char="•"/>
            </a:pPr>
            <a:endParaRPr lang="en-US" sz="2000" dirty="0" smtClean="0">
              <a:latin typeface="Calibri" pitchFamily="-65" charset="0"/>
            </a:endParaRPr>
          </a:p>
          <a:p>
            <a:pPr algn="just">
              <a:buFont typeface="Arial" pitchFamily="34" charset="0"/>
              <a:buChar char="•"/>
            </a:pPr>
            <a:r>
              <a:rPr lang="en-US" sz="2000" dirty="0" smtClean="0">
                <a:latin typeface="Calibri" pitchFamily="-65" charset="0"/>
              </a:rPr>
              <a:t>   We must also note that the Eclipse framework does not provide us with any API that we can take help of for this increment approach. The unit of increment in Eclipse is a compilation unit. However, in our case the unit of increment is a sequence of Java statements. The idea behind this approach is </a:t>
            </a:r>
            <a:r>
              <a:rPr lang="en-US" sz="2000" i="1" dirty="0" smtClean="0">
                <a:latin typeface="Calibri" pitchFamily="-65" charset="0"/>
              </a:rPr>
              <a:t>incremental compilation</a:t>
            </a:r>
            <a:r>
              <a:rPr lang="en-US" sz="2000" dirty="0" smtClean="0">
                <a:latin typeface="Calibri" pitchFamily="-65" charset="0"/>
              </a:rPr>
              <a:t>. </a:t>
            </a:r>
          </a:p>
          <a:p>
            <a:pPr algn="just">
              <a:buFont typeface="Arial" pitchFamily="34" charset="0"/>
              <a:buChar char="•"/>
            </a:pPr>
            <a:endParaRPr lang="en-US" sz="2000" dirty="0" smtClean="0">
              <a:latin typeface="Calibri" pitchFamily="-65" charset="0"/>
            </a:endParaRPr>
          </a:p>
          <a:p>
            <a:pPr algn="just">
              <a:buFont typeface="Arial" pitchFamily="34" charset="0"/>
              <a:buChar char="•"/>
            </a:pPr>
            <a:r>
              <a:rPr lang="en-US" sz="2000" dirty="0" smtClean="0">
                <a:latin typeface="Calibri" pitchFamily="-65" charset="0"/>
              </a:rPr>
              <a:t>   This model parses and type checks the original source code (before RAC Generation) in the first cycle of compilation, and uses this type checked AST to further mutate with the RAC version. The steps involved to implement this technique are (see Fig. 4)</a:t>
            </a:r>
          </a:p>
          <a:p>
            <a:pPr algn="just">
              <a:buFont typeface="Arial" pitchFamily="34" charset="0"/>
              <a:buChar char="•"/>
            </a:pPr>
            <a:endParaRPr lang="en-US" sz="2000" dirty="0" smtClean="0">
              <a:latin typeface="Calibri" pitchFamily="-65" charset="0"/>
            </a:endParaRPr>
          </a:p>
          <a:p>
            <a:pPr algn="just">
              <a:buFont typeface="Arial" pitchFamily="34" charset="0"/>
              <a:buChar char="•"/>
            </a:pPr>
            <a:r>
              <a:rPr lang="en-US" sz="2000" dirty="0" smtClean="0">
                <a:latin typeface="Calibri" pitchFamily="-65" charset="0"/>
              </a:rPr>
              <a:t>   The main advantage of this architectural style is that the computation time would be greatly reduced. </a:t>
            </a:r>
          </a:p>
          <a:p>
            <a:pPr algn="just">
              <a:buFont typeface="Arial" pitchFamily="34" charset="0"/>
              <a:buChar char="•"/>
            </a:pPr>
            <a:endParaRPr lang="en-US" sz="2000" dirty="0" smtClean="0">
              <a:latin typeface="Calibri" pitchFamily="-65" charset="0"/>
            </a:endParaRPr>
          </a:p>
          <a:p>
            <a:pPr algn="just">
              <a:buFont typeface="Arial" pitchFamily="34" charset="0"/>
              <a:buChar char="•"/>
            </a:pPr>
            <a:r>
              <a:rPr lang="en-US" sz="2000" dirty="0" smtClean="0">
                <a:latin typeface="Calibri" pitchFamily="-65" charset="0"/>
              </a:rPr>
              <a:t>   The lack of support from existing compiler framework or implementation may pose a serious problem.  </a:t>
            </a:r>
            <a:endParaRPr lang="en-US" sz="1800" dirty="0">
              <a:latin typeface="Calibri" pitchFamily="-65" charset="0"/>
            </a:endParaRPr>
          </a:p>
        </p:txBody>
      </p:sp>
      <p:sp>
        <p:nvSpPr>
          <p:cNvPr id="44" name="TextBox 43"/>
          <p:cNvSpPr txBox="1"/>
          <p:nvPr/>
        </p:nvSpPr>
        <p:spPr>
          <a:xfrm>
            <a:off x="10896603" y="26556603"/>
            <a:ext cx="9472614" cy="2585323"/>
          </a:xfrm>
          <a:prstGeom prst="rect">
            <a:avLst/>
          </a:prstGeom>
          <a:gradFill flip="none" rotWithShape="1">
            <a:gsLst>
              <a:gs pos="0">
                <a:schemeClr val="bg2">
                  <a:lumMod val="25000"/>
                </a:schemeClr>
              </a:gs>
              <a:gs pos="11000">
                <a:schemeClr val="bg2">
                  <a:lumMod val="75000"/>
                </a:schemeClr>
              </a:gs>
            </a:gsLst>
            <a:lin ang="0" scaled="0"/>
            <a:tileRect/>
          </a:gradFill>
          <a:ln>
            <a:solidFill>
              <a:schemeClr val="accent2">
                <a:lumMod val="75000"/>
              </a:schemeClr>
            </a:solidFill>
          </a:ln>
          <a:effectLst/>
        </p:spPr>
        <p:txBody>
          <a:bodyPr wrap="square">
            <a:spAutoFit/>
          </a:bodyPr>
          <a:lstStyle/>
          <a:p>
            <a:endParaRPr lang="en-US" sz="1800" dirty="0" smtClean="0">
              <a:latin typeface="Calibri" pitchFamily="-65" charset="0"/>
            </a:endParaRPr>
          </a:p>
          <a:p>
            <a:endParaRPr lang="en-US" sz="1800" dirty="0">
              <a:latin typeface="Calibri" pitchFamily="-65" charset="0"/>
            </a:endParaRPr>
          </a:p>
          <a:p>
            <a:endParaRPr lang="en-US" sz="1800" dirty="0" smtClean="0">
              <a:latin typeface="Calibri" pitchFamily="-65" charset="0"/>
            </a:endParaRPr>
          </a:p>
          <a:p>
            <a:endParaRPr lang="en-US" sz="1800" dirty="0">
              <a:latin typeface="Calibri" pitchFamily="-65" charset="0"/>
            </a:endParaRPr>
          </a:p>
          <a:p>
            <a:endParaRPr lang="en-US" sz="1800" dirty="0" smtClean="0">
              <a:latin typeface="Calibri" pitchFamily="-65" charset="0"/>
            </a:endParaRPr>
          </a:p>
          <a:p>
            <a:endParaRPr lang="en-US" sz="1800" dirty="0">
              <a:latin typeface="Calibri" pitchFamily="-65" charset="0"/>
            </a:endParaRPr>
          </a:p>
          <a:p>
            <a:endParaRPr lang="en-US" sz="1800" dirty="0" smtClean="0">
              <a:latin typeface="Calibri" pitchFamily="-65" charset="0"/>
            </a:endParaRPr>
          </a:p>
          <a:p>
            <a:endParaRPr lang="en-US" sz="1800" dirty="0">
              <a:latin typeface="Calibri" pitchFamily="-65" charset="0"/>
            </a:endParaRPr>
          </a:p>
          <a:p>
            <a:endParaRPr lang="en-US" sz="1800" dirty="0">
              <a:latin typeface="Calibri" pitchFamily="-65" charset="0"/>
            </a:endParaRPr>
          </a:p>
        </p:txBody>
      </p:sp>
      <p:sp>
        <p:nvSpPr>
          <p:cNvPr id="45" name="TextBox 44"/>
          <p:cNvSpPr txBox="1"/>
          <p:nvPr/>
        </p:nvSpPr>
        <p:spPr>
          <a:xfrm>
            <a:off x="10896595" y="26292997"/>
            <a:ext cx="5715001" cy="523220"/>
          </a:xfrm>
          <a:prstGeom prst="rect">
            <a:avLst/>
          </a:prstGeom>
          <a:solidFill>
            <a:schemeClr val="accent2">
              <a:lumMod val="50000"/>
              <a:alpha val="85000"/>
            </a:schemeClr>
          </a:solidFill>
        </p:spPr>
        <p:txBody>
          <a:bodyPr wrap="square">
            <a:spAutoFit/>
          </a:bodyPr>
          <a:lstStyle/>
          <a:p>
            <a:r>
              <a:rPr lang="en-US" sz="2800" b="1" dirty="0" smtClean="0">
                <a:solidFill>
                  <a:schemeClr val="bg1"/>
                </a:solidFill>
              </a:rPr>
              <a:t>Current Status and Future Work</a:t>
            </a:r>
            <a:endParaRPr lang="en-US" sz="2800" b="1" dirty="0">
              <a:solidFill>
                <a:schemeClr val="bg1"/>
              </a:solidFill>
            </a:endParaRPr>
          </a:p>
        </p:txBody>
      </p:sp>
      <p:sp>
        <p:nvSpPr>
          <p:cNvPr id="46" name="TextBox 45"/>
          <p:cNvSpPr txBox="1"/>
          <p:nvPr/>
        </p:nvSpPr>
        <p:spPr>
          <a:xfrm>
            <a:off x="10896595" y="26895157"/>
            <a:ext cx="9096379" cy="2246769"/>
          </a:xfrm>
          <a:prstGeom prst="rect">
            <a:avLst/>
          </a:prstGeom>
          <a:gradFill>
            <a:gsLst>
              <a:gs pos="0">
                <a:schemeClr val="bg2">
                  <a:lumMod val="25000"/>
                </a:schemeClr>
              </a:gs>
              <a:gs pos="11000">
                <a:schemeClr val="bg2">
                  <a:lumMod val="75000"/>
                </a:schemeClr>
              </a:gs>
            </a:gsLst>
            <a:lin ang="0" scaled="1"/>
          </a:gradFill>
          <a:ln w="19050" cap="rnd" cmpd="sng">
            <a:noFill/>
            <a:bevel/>
          </a:ln>
          <a:effectLst/>
        </p:spPr>
        <p:txBody>
          <a:bodyPr wrap="square" rtlCol="0">
            <a:spAutoFit/>
          </a:bodyPr>
          <a:lstStyle/>
          <a:p>
            <a:pPr algn="just">
              <a:buFont typeface="Arial" pitchFamily="34" charset="0"/>
              <a:buChar char="•"/>
            </a:pPr>
            <a:r>
              <a:rPr lang="en-US" sz="2000" dirty="0" smtClean="0">
                <a:latin typeface="+mn-lt"/>
              </a:rPr>
              <a:t>   We have outlined a strategy for extending the Eclipse framework to incorporate JML RAC compiler into it. This strategy is not without challenges, however. Choosing the right extension points with minimal changes in the existing source code are difficult. </a:t>
            </a:r>
          </a:p>
          <a:p>
            <a:pPr algn="just">
              <a:buFont typeface="Arial" pitchFamily="34" charset="0"/>
              <a:buChar char="•"/>
            </a:pPr>
            <a:endParaRPr lang="en-US" sz="2000" dirty="0" smtClean="0">
              <a:latin typeface="+mn-lt"/>
            </a:endParaRPr>
          </a:p>
          <a:p>
            <a:pPr algn="just">
              <a:buFont typeface="Arial" pitchFamily="34" charset="0"/>
              <a:buChar char="•"/>
            </a:pPr>
            <a:r>
              <a:rPr lang="en-US" sz="2000" dirty="0" smtClean="0">
                <a:latin typeface="+mn-lt"/>
              </a:rPr>
              <a:t>    On successful completion of the prototype we would eventually go onto full-blown development with Concordia University and Kansas University.</a:t>
            </a:r>
            <a:endParaRPr lang="en-US" sz="2000" dirty="0">
              <a:latin typeface="+mn-lt"/>
            </a:endParaRPr>
          </a:p>
        </p:txBody>
      </p:sp>
      <p:sp>
        <p:nvSpPr>
          <p:cNvPr id="47" name="TextBox 46"/>
          <p:cNvSpPr txBox="1"/>
          <p:nvPr/>
        </p:nvSpPr>
        <p:spPr>
          <a:xfrm>
            <a:off x="10896594" y="29405533"/>
            <a:ext cx="9472614" cy="2031325"/>
          </a:xfrm>
          <a:prstGeom prst="rect">
            <a:avLst/>
          </a:prstGeom>
          <a:gradFill flip="none" rotWithShape="1">
            <a:gsLst>
              <a:gs pos="0">
                <a:schemeClr val="bg2">
                  <a:lumMod val="25000"/>
                </a:schemeClr>
              </a:gs>
              <a:gs pos="11000">
                <a:schemeClr val="bg2">
                  <a:lumMod val="75000"/>
                </a:schemeClr>
              </a:gs>
            </a:gsLst>
            <a:lin ang="0" scaled="0"/>
            <a:tileRect/>
          </a:gradFill>
          <a:ln>
            <a:solidFill>
              <a:schemeClr val="accent2">
                <a:lumMod val="75000"/>
              </a:schemeClr>
            </a:solidFill>
          </a:ln>
          <a:effectLst/>
        </p:spPr>
        <p:txBody>
          <a:bodyPr wrap="square">
            <a:spAutoFit/>
          </a:bodyPr>
          <a:lstStyle/>
          <a:p>
            <a:endParaRPr lang="en-US" sz="1800" dirty="0" smtClean="0">
              <a:latin typeface="Calibri" pitchFamily="-65" charset="0"/>
            </a:endParaRPr>
          </a:p>
          <a:p>
            <a:endParaRPr lang="en-US" sz="1800" dirty="0">
              <a:latin typeface="Calibri" pitchFamily="-65" charset="0"/>
            </a:endParaRPr>
          </a:p>
          <a:p>
            <a:endParaRPr lang="en-US" sz="1800" dirty="0" smtClean="0">
              <a:latin typeface="Calibri" pitchFamily="-65" charset="0"/>
            </a:endParaRPr>
          </a:p>
          <a:p>
            <a:endParaRPr lang="en-US" sz="1800" dirty="0">
              <a:latin typeface="Calibri" pitchFamily="-65" charset="0"/>
            </a:endParaRPr>
          </a:p>
          <a:p>
            <a:endParaRPr lang="en-US" sz="1800" dirty="0" smtClean="0">
              <a:latin typeface="Calibri" pitchFamily="-65" charset="0"/>
            </a:endParaRPr>
          </a:p>
          <a:p>
            <a:endParaRPr lang="en-US" sz="1800" dirty="0" smtClean="0">
              <a:latin typeface="Calibri" pitchFamily="-65" charset="0"/>
            </a:endParaRPr>
          </a:p>
          <a:p>
            <a:endParaRPr lang="en-US" sz="1800" dirty="0">
              <a:latin typeface="Calibri" pitchFamily="-65" charset="0"/>
            </a:endParaRPr>
          </a:p>
        </p:txBody>
      </p:sp>
      <p:sp>
        <p:nvSpPr>
          <p:cNvPr id="48" name="TextBox 47"/>
          <p:cNvSpPr txBox="1"/>
          <p:nvPr/>
        </p:nvSpPr>
        <p:spPr>
          <a:xfrm>
            <a:off x="10896603" y="29141926"/>
            <a:ext cx="5715001" cy="523220"/>
          </a:xfrm>
          <a:prstGeom prst="rect">
            <a:avLst/>
          </a:prstGeom>
          <a:solidFill>
            <a:schemeClr val="accent2">
              <a:lumMod val="50000"/>
              <a:alpha val="85000"/>
            </a:schemeClr>
          </a:solidFill>
        </p:spPr>
        <p:txBody>
          <a:bodyPr wrap="square">
            <a:spAutoFit/>
          </a:bodyPr>
          <a:lstStyle/>
          <a:p>
            <a:r>
              <a:rPr lang="en-US" sz="2800" b="1" dirty="0" smtClean="0">
                <a:solidFill>
                  <a:schemeClr val="bg1"/>
                </a:solidFill>
              </a:rPr>
              <a:t>References</a:t>
            </a:r>
            <a:endParaRPr lang="en-US" sz="2800" b="1" dirty="0">
              <a:solidFill>
                <a:schemeClr val="bg1"/>
              </a:solidFill>
            </a:endParaRPr>
          </a:p>
        </p:txBody>
      </p:sp>
      <p:sp>
        <p:nvSpPr>
          <p:cNvPr id="49" name="TextBox 48"/>
          <p:cNvSpPr txBox="1"/>
          <p:nvPr/>
        </p:nvSpPr>
        <p:spPr>
          <a:xfrm>
            <a:off x="10896596" y="29710421"/>
            <a:ext cx="9096372" cy="1569660"/>
          </a:xfrm>
          <a:prstGeom prst="rect">
            <a:avLst/>
          </a:prstGeom>
          <a:gradFill>
            <a:gsLst>
              <a:gs pos="0">
                <a:schemeClr val="bg2">
                  <a:lumMod val="25000"/>
                </a:schemeClr>
              </a:gs>
              <a:gs pos="11000">
                <a:schemeClr val="bg2">
                  <a:lumMod val="75000"/>
                </a:schemeClr>
              </a:gs>
            </a:gsLst>
            <a:lin ang="0" scaled="1"/>
          </a:gradFill>
          <a:ln w="19050" cap="rnd" cmpd="sng">
            <a:noFill/>
            <a:bevel/>
          </a:ln>
          <a:effectLst/>
        </p:spPr>
        <p:txBody>
          <a:bodyPr wrap="square" rtlCol="0">
            <a:spAutoFit/>
          </a:bodyPr>
          <a:lstStyle/>
          <a:p>
            <a:pPr lvl="0"/>
            <a:r>
              <a:rPr lang="en-US" sz="1200" dirty="0" smtClean="0">
                <a:latin typeface="+mn-lt"/>
              </a:rPr>
              <a:t>[1] </a:t>
            </a:r>
            <a:r>
              <a:rPr lang="en-US" sz="1200" dirty="0" err="1" smtClean="0">
                <a:latin typeface="+mn-lt"/>
              </a:rPr>
              <a:t>Lilian</a:t>
            </a:r>
            <a:r>
              <a:rPr lang="en-US" sz="1200" dirty="0" smtClean="0">
                <a:latin typeface="+mn-lt"/>
              </a:rPr>
              <a:t> </a:t>
            </a:r>
            <a:r>
              <a:rPr lang="en-US" sz="1200" dirty="0" err="1" smtClean="0">
                <a:latin typeface="+mn-lt"/>
              </a:rPr>
              <a:t>Burdy</a:t>
            </a:r>
            <a:r>
              <a:rPr lang="en-US" sz="1200" dirty="0" smtClean="0">
                <a:latin typeface="+mn-lt"/>
              </a:rPr>
              <a:t>, </a:t>
            </a:r>
            <a:r>
              <a:rPr lang="en-US" sz="1200" dirty="0" err="1" smtClean="0">
                <a:latin typeface="+mn-lt"/>
              </a:rPr>
              <a:t>Yoonsik</a:t>
            </a:r>
            <a:r>
              <a:rPr lang="en-US" sz="1200" dirty="0" smtClean="0">
                <a:latin typeface="+mn-lt"/>
              </a:rPr>
              <a:t> </a:t>
            </a:r>
            <a:r>
              <a:rPr lang="en-US" sz="1200" dirty="0" err="1" smtClean="0">
                <a:latin typeface="+mn-lt"/>
              </a:rPr>
              <a:t>Cheon</a:t>
            </a:r>
            <a:r>
              <a:rPr lang="en-US" sz="1200" dirty="0" smtClean="0">
                <a:latin typeface="+mn-lt"/>
              </a:rPr>
              <a:t>, David R. </a:t>
            </a:r>
            <a:r>
              <a:rPr lang="en-US" sz="1200" dirty="0" err="1" smtClean="0">
                <a:latin typeface="+mn-lt"/>
              </a:rPr>
              <a:t>Cok</a:t>
            </a:r>
            <a:r>
              <a:rPr lang="en-US" sz="1200" dirty="0" smtClean="0">
                <a:latin typeface="+mn-lt"/>
              </a:rPr>
              <a:t>, Michael Ernst, Joe </a:t>
            </a:r>
            <a:r>
              <a:rPr lang="en-US" sz="1200" dirty="0" err="1" smtClean="0">
                <a:latin typeface="+mn-lt"/>
              </a:rPr>
              <a:t>Kiniry</a:t>
            </a:r>
            <a:r>
              <a:rPr lang="en-US" sz="1200" dirty="0" smtClean="0">
                <a:latin typeface="+mn-lt"/>
              </a:rPr>
              <a:t>, Gary T. Leavens, K. </a:t>
            </a:r>
            <a:r>
              <a:rPr lang="en-US" sz="1200" dirty="0" err="1" smtClean="0">
                <a:latin typeface="+mn-lt"/>
              </a:rPr>
              <a:t>Rustan</a:t>
            </a:r>
            <a:r>
              <a:rPr lang="en-US" sz="1200" dirty="0" smtClean="0">
                <a:latin typeface="+mn-lt"/>
              </a:rPr>
              <a:t> M. </a:t>
            </a:r>
            <a:r>
              <a:rPr lang="en-US" sz="1200" dirty="0" err="1" smtClean="0">
                <a:latin typeface="+mn-lt"/>
              </a:rPr>
              <a:t>Leino</a:t>
            </a:r>
            <a:r>
              <a:rPr lang="en-US" sz="1200" dirty="0" smtClean="0">
                <a:latin typeface="+mn-lt"/>
              </a:rPr>
              <a:t>, and Erik Poll. An Overview of JML Tools and Applications. </a:t>
            </a:r>
            <a:r>
              <a:rPr lang="en-US" sz="1200" i="1" dirty="0" smtClean="0">
                <a:latin typeface="+mn-lt"/>
              </a:rPr>
              <a:t>International Journal on Software Tools for Technology Transfer</a:t>
            </a:r>
            <a:r>
              <a:rPr lang="en-US" sz="1200" dirty="0" smtClean="0">
                <a:latin typeface="+mn-lt"/>
              </a:rPr>
              <a:t>, 7(3):212-232, June 2005.</a:t>
            </a:r>
          </a:p>
          <a:p>
            <a:r>
              <a:rPr lang="en-US" sz="1200" dirty="0" smtClean="0">
                <a:latin typeface="+mn-lt"/>
              </a:rPr>
              <a:t> </a:t>
            </a:r>
          </a:p>
          <a:p>
            <a:pPr lvl="0"/>
            <a:r>
              <a:rPr lang="en-US" sz="1200" dirty="0" smtClean="0">
                <a:latin typeface="+mn-lt"/>
              </a:rPr>
              <a:t>[[2] Patrice </a:t>
            </a:r>
            <a:r>
              <a:rPr lang="en-US" sz="1200" dirty="0" err="1" smtClean="0">
                <a:latin typeface="+mn-lt"/>
              </a:rPr>
              <a:t>Chalin</a:t>
            </a:r>
            <a:r>
              <a:rPr lang="en-US" sz="1200" dirty="0" smtClean="0">
                <a:latin typeface="+mn-lt"/>
              </a:rPr>
              <a:t>, Perry R. James, and George </a:t>
            </a:r>
            <a:r>
              <a:rPr lang="en-US" sz="1200" dirty="0" err="1" smtClean="0">
                <a:latin typeface="+mn-lt"/>
              </a:rPr>
              <a:t>Karabotsos</a:t>
            </a:r>
            <a:r>
              <a:rPr lang="en-US" sz="1200" dirty="0" smtClean="0">
                <a:latin typeface="+mn-lt"/>
              </a:rPr>
              <a:t>. An Integrated Verification Environment for JML: Architecture and Early Results. Sixth International </a:t>
            </a:r>
            <a:r>
              <a:rPr lang="en-US" sz="1200" i="1" dirty="0" smtClean="0">
                <a:latin typeface="+mn-lt"/>
              </a:rPr>
              <a:t>Workshop on Specification and Verification of Component-Based Systems (SAVCBS 2007)</a:t>
            </a:r>
            <a:r>
              <a:rPr lang="en-US" sz="1200" dirty="0" smtClean="0">
                <a:latin typeface="+mn-lt"/>
              </a:rPr>
              <a:t>, pages 47-53, September 2007.</a:t>
            </a:r>
          </a:p>
          <a:p>
            <a:r>
              <a:rPr lang="en-US" sz="1200" dirty="0" smtClean="0">
                <a:latin typeface="+mn-lt"/>
              </a:rPr>
              <a:t> </a:t>
            </a:r>
          </a:p>
          <a:p>
            <a:pPr lvl="0"/>
            <a:r>
              <a:rPr lang="en-US" sz="1200" dirty="0" smtClean="0">
                <a:latin typeface="+mn-lt"/>
              </a:rPr>
              <a:t>[3] </a:t>
            </a:r>
            <a:r>
              <a:rPr lang="en-US" sz="1200" dirty="0" err="1" smtClean="0">
                <a:latin typeface="+mn-lt"/>
              </a:rPr>
              <a:t>Yoonsik</a:t>
            </a:r>
            <a:r>
              <a:rPr lang="en-US" sz="1200" dirty="0" smtClean="0">
                <a:latin typeface="+mn-lt"/>
              </a:rPr>
              <a:t> </a:t>
            </a:r>
            <a:r>
              <a:rPr lang="en-US" sz="1200" dirty="0" err="1" smtClean="0">
                <a:latin typeface="+mn-lt"/>
              </a:rPr>
              <a:t>Cheon</a:t>
            </a:r>
            <a:r>
              <a:rPr lang="en-US" sz="1200" dirty="0" smtClean="0">
                <a:latin typeface="+mn-lt"/>
              </a:rPr>
              <a:t>. A Runtime Assertion Checker for the Java Modeling Language. </a:t>
            </a:r>
            <a:r>
              <a:rPr lang="en-US" sz="1200" i="1" dirty="0" smtClean="0">
                <a:latin typeface="+mn-lt"/>
              </a:rPr>
              <a:t>Technical Report 03-09 </a:t>
            </a:r>
            <a:r>
              <a:rPr lang="en-US" sz="1200" dirty="0" smtClean="0">
                <a:latin typeface="+mn-lt"/>
              </a:rPr>
              <a:t>[The authors’ PhD dissertation], Department of Computer Science, Iowa State University, Ames, Iowa, April 2003).</a:t>
            </a:r>
            <a:endParaRPr lang="en-US" sz="1200" dirty="0">
              <a:latin typeface="+mn-lt"/>
            </a:endParaRPr>
          </a:p>
        </p:txBody>
      </p:sp>
      <p:sp>
        <p:nvSpPr>
          <p:cNvPr id="50" name="TextBox 49"/>
          <p:cNvSpPr txBox="1"/>
          <p:nvPr/>
        </p:nvSpPr>
        <p:spPr>
          <a:xfrm>
            <a:off x="10896596" y="23812021"/>
            <a:ext cx="9096379" cy="1938992"/>
          </a:xfrm>
          <a:prstGeom prst="rect">
            <a:avLst/>
          </a:prstGeom>
          <a:gradFill>
            <a:gsLst>
              <a:gs pos="0">
                <a:schemeClr val="bg2">
                  <a:lumMod val="25000"/>
                </a:schemeClr>
              </a:gs>
              <a:gs pos="11000">
                <a:schemeClr val="bg2">
                  <a:lumMod val="75000"/>
                </a:schemeClr>
              </a:gs>
            </a:gsLst>
            <a:lin ang="0" scaled="1"/>
          </a:gradFill>
          <a:ln w="19050" cap="rnd" cmpd="sng">
            <a:noFill/>
            <a:bevel/>
          </a:ln>
          <a:effectLst/>
        </p:spPr>
        <p:txBody>
          <a:bodyPr wrap="square" rtlCol="0">
            <a:spAutoFit/>
          </a:bodyPr>
          <a:lstStyle/>
          <a:p>
            <a:pPr algn="just"/>
            <a:r>
              <a:rPr lang="en-US" sz="2000" b="1" dirty="0" smtClean="0">
                <a:latin typeface="+mn-lt"/>
              </a:rPr>
              <a:t>Figure 4. The status of the java source code and its intermediate format (AST) changes with every step. In step 1, in the first round the source code is changed to an AST, with the help of which RAC source code is generated and saved in a temporary folder. In step 3, this RAC code is retrieved and parsed and is merged with the original AST, which is done in step 4. In step 5 and 6 this merged AST is fully type checked and code generation is done.</a:t>
            </a:r>
            <a:endParaRPr lang="en-US" sz="1800" dirty="0">
              <a:latin typeface="+mn-lt"/>
            </a:endParaRPr>
          </a:p>
        </p:txBody>
      </p:sp>
      <p:pic>
        <p:nvPicPr>
          <p:cNvPr id="1027" name="Picture 3"/>
          <p:cNvPicPr>
            <a:picLocks noChangeAspect="1" noChangeArrowheads="1"/>
          </p:cNvPicPr>
          <p:nvPr/>
        </p:nvPicPr>
        <p:blipFill>
          <a:blip r:embed="rId8"/>
          <a:srcRect/>
          <a:stretch>
            <a:fillRect/>
          </a:stretch>
        </p:blipFill>
        <p:spPr bwMode="auto">
          <a:xfrm>
            <a:off x="2649538" y="1964963"/>
            <a:ext cx="1521101" cy="2340156"/>
          </a:xfrm>
          <a:prstGeom prst="rect">
            <a:avLst/>
          </a:prstGeom>
          <a:noFill/>
          <a:ln w="9525">
            <a:noFill/>
            <a:miter lim="800000"/>
            <a:headEnd/>
            <a:tailEnd/>
          </a:ln>
          <a:effectLst/>
        </p:spPr>
      </p:pic>
      <p:pic>
        <p:nvPicPr>
          <p:cNvPr id="1028" name="Picture 4"/>
          <p:cNvPicPr>
            <a:picLocks noChangeAspect="1" noChangeArrowheads="1"/>
          </p:cNvPicPr>
          <p:nvPr/>
        </p:nvPicPr>
        <p:blipFill>
          <a:blip r:embed="rId9"/>
          <a:srcRect/>
          <a:stretch>
            <a:fillRect/>
          </a:stretch>
        </p:blipFill>
        <p:spPr bwMode="auto">
          <a:xfrm>
            <a:off x="17894300" y="2043117"/>
            <a:ext cx="2095500" cy="2095500"/>
          </a:xfrm>
          <a:prstGeom prst="rect">
            <a:avLst/>
          </a:prstGeom>
          <a:noFill/>
          <a:ln w="9525">
            <a:noFill/>
            <a:miter lim="800000"/>
            <a:headEnd/>
            <a:tailEnd/>
          </a:ln>
          <a:effectLst/>
        </p:spPr>
      </p:pic>
      <p:sp>
        <p:nvSpPr>
          <p:cNvPr id="54" name="TextBox 53"/>
          <p:cNvSpPr txBox="1"/>
          <p:nvPr/>
        </p:nvSpPr>
        <p:spPr>
          <a:xfrm>
            <a:off x="16070945" y="4482880"/>
            <a:ext cx="5586408" cy="338554"/>
          </a:xfrm>
          <a:prstGeom prst="rect">
            <a:avLst/>
          </a:prstGeom>
          <a:noFill/>
          <a:ln w="19050" cap="rnd" cmpd="sng">
            <a:noFill/>
            <a:bevel/>
          </a:ln>
          <a:effectLst/>
        </p:spPr>
        <p:txBody>
          <a:bodyPr wrap="square" rtlCol="0">
            <a:spAutoFit/>
          </a:bodyPr>
          <a:lstStyle/>
          <a:p>
            <a:pPr algn="just" defTabSz="1567510" fontAlgn="auto">
              <a:spcBef>
                <a:spcPts val="0"/>
              </a:spcBef>
              <a:spcAft>
                <a:spcPts val="0"/>
              </a:spcAft>
            </a:pPr>
            <a:r>
              <a:rPr lang="en-US" sz="1600" dirty="0" smtClean="0"/>
              <a:t>  Supported in part by NSF under Grant No. CNS-0707874</a:t>
            </a:r>
            <a:endParaRPr lang="en-US" sz="1600" dirty="0" smtClean="0">
              <a:latin typeface="+mn-lt"/>
              <a:cs typeface="Chalkboard"/>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gradFill flip="none" rotWithShape="1">
          <a:gsLst>
            <a:gs pos="0">
              <a:schemeClr val="bg2">
                <a:lumMod val="25000"/>
              </a:schemeClr>
            </a:gs>
            <a:gs pos="11000">
              <a:schemeClr val="bg2">
                <a:lumMod val="75000"/>
              </a:schemeClr>
            </a:gs>
          </a:gsLst>
          <a:lin ang="0" scaled="1"/>
          <a:tileRect/>
        </a:gradFill>
        <a:ln w="19050" cap="rnd" cmpd="sng">
          <a:solidFill>
            <a:schemeClr val="accent2">
              <a:lumMod val="75000"/>
            </a:schemeClr>
          </a:solidFill>
          <a:bevel/>
        </a:ln>
        <a:effectLst/>
      </a:spPr>
      <a:bodyPr wrap="square">
        <a:spAutoFit/>
      </a:bodyPr>
      <a:lstStyle>
        <a:defPPr algn="just" defTabSz="1567510" fontAlgn="auto">
          <a:spcBef>
            <a:spcPts val="0"/>
          </a:spcBef>
          <a:spcAft>
            <a:spcPts val="0"/>
          </a:spcAft>
          <a:defRPr sz="3200" dirty="0" smtClean="0">
            <a:latin typeface="Chalkboard"/>
            <a:cs typeface="Chalkboard"/>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Aspect.thmx</Template>
  <TotalTime>236</TotalTime>
  <Words>1045</Words>
  <Application>Microsoft Macintosh PowerPoint</Application>
  <PresentationFormat>Custom</PresentationFormat>
  <Paragraphs>241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UTEP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Amritam Sarcar</dc:creator>
  <cp:lastModifiedBy>asarcar</cp:lastModifiedBy>
  <cp:revision>20</cp:revision>
  <dcterms:created xsi:type="dcterms:W3CDTF">2008-12-02T06:45:43Z</dcterms:created>
  <dcterms:modified xsi:type="dcterms:W3CDTF">2008-12-07T04:50:10Z</dcterms:modified>
</cp:coreProperties>
</file>